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5" r:id="rId4"/>
    <p:sldId id="272" r:id="rId5"/>
    <p:sldId id="260" r:id="rId6"/>
    <p:sldId id="261" r:id="rId7"/>
    <p:sldId id="257" r:id="rId8"/>
    <p:sldId id="270" r:id="rId9"/>
    <p:sldId id="274" r:id="rId10"/>
    <p:sldId id="271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iker Semi-Bold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Semi-Bold" panose="020B0604020202020204" charset="0"/>
      <p:regular r:id="rId22"/>
    </p:embeddedFont>
    <p:embeddedFont>
      <p:font typeface="VAG Rounded Std Light" panose="020F050202020402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EB6"/>
    <a:srgbClr val="00C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092" autoAdjust="0"/>
  </p:normalViewPr>
  <p:slideViewPr>
    <p:cSldViewPr>
      <p:cViewPr varScale="1">
        <p:scale>
          <a:sx n="61" d="100"/>
          <a:sy n="61" d="100"/>
        </p:scale>
        <p:origin x="131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89D36-BECC-4CDE-8785-BB4B2D79BEE4}" type="datetimeFigureOut">
              <a:rPr lang="en-GB" smtClean="0"/>
              <a:t>04/01/2024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CB33-6B7E-473C-ACB7-00F1161A28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36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4CB33-6B7E-473C-ACB7-00F1161A28D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34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Keep this page simple </a:t>
            </a:r>
            <a:r>
              <a:rPr lang="en-GB" b="0" baseline="0" dirty="0"/>
              <a:t>– briefly introduce yourself and describe your heart condition.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You could also talk about your passions / hobbies / interests.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4CB33-6B7E-473C-ACB7-00F1161A28D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07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2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Use this page to explain more about the heart surgeries you have had. </a:t>
            </a:r>
          </a:p>
          <a:p>
            <a:endParaRPr lang="en-GB" dirty="0"/>
          </a:p>
          <a:p>
            <a:r>
              <a:rPr lang="en-GB" dirty="0"/>
              <a:t>Add / Remove tabs as needed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4CB33-6B7E-473C-ACB7-00F1161A28D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77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Keep this page simple </a:t>
            </a:r>
            <a:r>
              <a:rPr lang="en-GB" b="0" baseline="0" dirty="0"/>
              <a:t>– Tell the audience about some of the challenges you face.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4CB33-6B7E-473C-ACB7-00F1161A28D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98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sv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14.svg"/><Relationship Id="rId4" Type="http://schemas.openxmlformats.org/officeDocument/2006/relationships/image" Target="../media/image27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7.sv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5468" y="2177042"/>
            <a:ext cx="3198231" cy="5932917"/>
            <a:chOff x="0" y="0"/>
            <a:chExt cx="1003455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455" cy="1861471"/>
            </a:xfrm>
            <a:custGeom>
              <a:avLst/>
              <a:gdLst/>
              <a:ahLst/>
              <a:cxnLst/>
              <a:rect l="l" t="t" r="r" b="b"/>
              <a:pathLst>
                <a:path w="1003455" h="1861471">
                  <a:moveTo>
                    <a:pt x="0" y="0"/>
                  </a:moveTo>
                  <a:lnTo>
                    <a:pt x="1003455" y="0"/>
                  </a:lnTo>
                  <a:lnTo>
                    <a:pt x="1003455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4" name="Freeform 4"/>
          <p:cNvSpPr/>
          <p:nvPr/>
        </p:nvSpPr>
        <p:spPr>
          <a:xfrm rot="-5400000">
            <a:off x="4694538" y="1086805"/>
            <a:ext cx="5932917" cy="8113390"/>
          </a:xfrm>
          <a:custGeom>
            <a:avLst/>
            <a:gdLst/>
            <a:ahLst/>
            <a:cxnLst/>
            <a:rect l="l" t="t" r="r" b="b"/>
            <a:pathLst>
              <a:path w="5932917" h="8113390">
                <a:moveTo>
                  <a:pt x="0" y="0"/>
                </a:moveTo>
                <a:lnTo>
                  <a:pt x="5932917" y="0"/>
                </a:lnTo>
                <a:lnTo>
                  <a:pt x="5932917" y="8113390"/>
                </a:lnTo>
                <a:lnTo>
                  <a:pt x="0" y="8113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7913025" y="1837536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 flipH="1">
            <a:off x="1055914" y="2238163"/>
            <a:ext cx="3889122" cy="10913353"/>
          </a:xfrm>
          <a:custGeom>
            <a:avLst/>
            <a:gdLst/>
            <a:ahLst/>
            <a:cxnLst/>
            <a:rect l="l" t="t" r="r" b="b"/>
            <a:pathLst>
              <a:path w="3889122" h="10913353">
                <a:moveTo>
                  <a:pt x="3889122" y="0"/>
                </a:moveTo>
                <a:lnTo>
                  <a:pt x="0" y="0"/>
                </a:lnTo>
                <a:lnTo>
                  <a:pt x="0" y="10913353"/>
                </a:lnTo>
                <a:lnTo>
                  <a:pt x="3889122" y="10913353"/>
                </a:lnTo>
                <a:lnTo>
                  <a:pt x="388912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7189BA64-B515-3BD0-9D2A-7515D54BDD55}"/>
              </a:ext>
            </a:extLst>
          </p:cNvPr>
          <p:cNvSpPr/>
          <p:nvPr/>
        </p:nvSpPr>
        <p:spPr>
          <a:xfrm rot="10800000" flipV="1">
            <a:off x="12409388" y="260505"/>
            <a:ext cx="3617028" cy="3833073"/>
          </a:xfrm>
          <a:custGeom>
            <a:avLst/>
            <a:gdLst/>
            <a:ahLst/>
            <a:cxnLst/>
            <a:rect l="l" t="t" r="r" b="b"/>
            <a:pathLst>
              <a:path w="3617028" h="3833073">
                <a:moveTo>
                  <a:pt x="0" y="3833073"/>
                </a:moveTo>
                <a:lnTo>
                  <a:pt x="3617027" y="3833073"/>
                </a:lnTo>
                <a:lnTo>
                  <a:pt x="3617027" y="0"/>
                </a:lnTo>
                <a:lnTo>
                  <a:pt x="0" y="0"/>
                </a:lnTo>
                <a:lnTo>
                  <a:pt x="0" y="383307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B1E97A-E963-2D09-202D-27DC2A2FEC82}"/>
              </a:ext>
            </a:extLst>
          </p:cNvPr>
          <p:cNvSpPr txBox="1"/>
          <p:nvPr/>
        </p:nvSpPr>
        <p:spPr>
          <a:xfrm>
            <a:off x="5087304" y="3929568"/>
            <a:ext cx="8113391" cy="3499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2E2E2E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Having</a:t>
            </a:r>
          </a:p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2E2E2E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half a heart</a:t>
            </a:r>
          </a:p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2E2E2E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at uni / work</a:t>
            </a:r>
          </a:p>
          <a:p>
            <a:pPr algn="ctr">
              <a:lnSpc>
                <a:spcPts val="6999"/>
              </a:lnSpc>
            </a:pPr>
            <a:r>
              <a:rPr lang="en-US" sz="3600" dirty="0">
                <a:solidFill>
                  <a:srgbClr val="2E2E2E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Written by ________</a:t>
            </a:r>
          </a:p>
        </p:txBody>
      </p:sp>
      <p:pic>
        <p:nvPicPr>
          <p:cNvPr id="8" name="Picture 7" descr="A blue and white circle with a red heart and numbers&#10;&#10;Description automatically generated">
            <a:extLst>
              <a:ext uri="{FF2B5EF4-FFF2-40B4-BE49-F238E27FC236}">
                <a16:creationId xmlns:a16="http://schemas.microsoft.com/office/drawing/2014/main" id="{6B126494-756C-3EFA-7957-A54365CDE0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187" y="5821839"/>
            <a:ext cx="3746000" cy="3746000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AFCDB7A8-48F4-4CE6-CDA8-B616E3F6D868}"/>
              </a:ext>
            </a:extLst>
          </p:cNvPr>
          <p:cNvSpPr txBox="1"/>
          <p:nvPr/>
        </p:nvSpPr>
        <p:spPr>
          <a:xfrm>
            <a:off x="658913" y="589262"/>
            <a:ext cx="10439400" cy="95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>
                <a:solidFill>
                  <a:schemeClr val="bg1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Powered by Little Hearts Matter,</a:t>
            </a:r>
          </a:p>
          <a:p>
            <a:pPr>
              <a:lnSpc>
                <a:spcPts val="3800"/>
              </a:lnSpc>
            </a:pPr>
            <a:r>
              <a:rPr lang="en-US" sz="2400" b="1" dirty="0">
                <a:solidFill>
                  <a:schemeClr val="bg1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registered charity number 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VAG Rounded Std Light" panose="020F0502020204020204" pitchFamily="34" charset="0"/>
              </a:rPr>
              <a:t>1123290</a:t>
            </a:r>
            <a:r>
              <a:rPr lang="en-US" sz="2400" b="1" dirty="0">
                <a:solidFill>
                  <a:schemeClr val="bg1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22094" y="1872397"/>
            <a:ext cx="7643813" cy="6542206"/>
          </a:xfrm>
          <a:custGeom>
            <a:avLst/>
            <a:gdLst/>
            <a:ahLst/>
            <a:cxnLst/>
            <a:rect l="l" t="t" r="r" b="b"/>
            <a:pathLst>
              <a:path w="7643813" h="6542206">
                <a:moveTo>
                  <a:pt x="0" y="0"/>
                </a:moveTo>
                <a:lnTo>
                  <a:pt x="7643812" y="0"/>
                </a:lnTo>
                <a:lnTo>
                  <a:pt x="7643812" y="6542206"/>
                </a:lnTo>
                <a:lnTo>
                  <a:pt x="0" y="6542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52" r="-1383" b="-8688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>
            <a:off x="5626059" y="3467100"/>
            <a:ext cx="7035882" cy="1085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0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611336" y="4305300"/>
            <a:ext cx="4250997" cy="10034543"/>
          </a:xfrm>
          <a:custGeom>
            <a:avLst/>
            <a:gdLst/>
            <a:ahLst/>
            <a:cxnLst/>
            <a:rect l="l" t="t" r="r" b="b"/>
            <a:pathLst>
              <a:path w="4653400" h="10984421">
                <a:moveTo>
                  <a:pt x="4653400" y="0"/>
                </a:moveTo>
                <a:lnTo>
                  <a:pt x="0" y="0"/>
                </a:lnTo>
                <a:lnTo>
                  <a:pt x="0" y="10984422"/>
                </a:lnTo>
                <a:lnTo>
                  <a:pt x="4653400" y="10984422"/>
                </a:lnTo>
                <a:lnTo>
                  <a:pt x="46534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7423540" y="1669526"/>
            <a:ext cx="433500" cy="1279706"/>
          </a:xfrm>
          <a:custGeom>
            <a:avLst/>
            <a:gdLst/>
            <a:ahLst/>
            <a:cxnLst/>
            <a:rect l="l" t="t" r="r" b="b"/>
            <a:pathLst>
              <a:path w="433500" h="1279706">
                <a:moveTo>
                  <a:pt x="0" y="0"/>
                </a:moveTo>
                <a:lnTo>
                  <a:pt x="433501" y="0"/>
                </a:lnTo>
                <a:lnTo>
                  <a:pt x="433501" y="1279706"/>
                </a:lnTo>
                <a:lnTo>
                  <a:pt x="0" y="12797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B44F8-AF19-FC8B-42AD-B75C2B0EA97E}"/>
              </a:ext>
            </a:extLst>
          </p:cNvPr>
          <p:cNvSpPr txBox="1"/>
          <p:nvPr/>
        </p:nvSpPr>
        <p:spPr>
          <a:xfrm>
            <a:off x="4572000" y="4774248"/>
            <a:ext cx="9144000" cy="1957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Thank you for listening, to support</a:t>
            </a:r>
          </a:p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Little Hearts Matter</a:t>
            </a:r>
          </a:p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go to </a:t>
            </a:r>
            <a:r>
              <a:rPr lang="en-US" sz="2800" b="1" dirty="0">
                <a:latin typeface="Montserrat" panose="00000500000000000000" pitchFamily="2" charset="0"/>
              </a:rPr>
              <a:t>lhm.org.uk/support-us</a:t>
            </a:r>
            <a:endParaRPr lang="en-GB" sz="2800" b="1" dirty="0">
              <a:latin typeface="Montserrat" panose="00000500000000000000" pitchFamily="2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F3A3FB19-5417-BB6A-AC3E-884B9F1D7E65}"/>
              </a:ext>
            </a:extLst>
          </p:cNvPr>
          <p:cNvSpPr/>
          <p:nvPr/>
        </p:nvSpPr>
        <p:spPr>
          <a:xfrm rot="15909510" flipH="1">
            <a:off x="11780450" y="4719955"/>
            <a:ext cx="3121005" cy="3024537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blue and white circle with a red heart and numbers&#10;&#10;Description automatically generated">
            <a:extLst>
              <a:ext uri="{FF2B5EF4-FFF2-40B4-BE49-F238E27FC236}">
                <a16:creationId xmlns:a16="http://schemas.microsoft.com/office/drawing/2014/main" id="{44E22BDF-8265-E94D-66B2-0821397639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6282501"/>
            <a:ext cx="3746000" cy="3746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7107" y="1465363"/>
            <a:ext cx="7858125" cy="7515351"/>
          </a:xfrm>
          <a:custGeom>
            <a:avLst/>
            <a:gdLst/>
            <a:ahLst/>
            <a:cxnLst/>
            <a:rect l="l" t="t" r="r" b="b"/>
            <a:pathLst>
              <a:path w="7858125" h="7515351">
                <a:moveTo>
                  <a:pt x="0" y="0"/>
                </a:moveTo>
                <a:lnTo>
                  <a:pt x="7858125" y="0"/>
                </a:lnTo>
                <a:lnTo>
                  <a:pt x="7858125" y="7515351"/>
                </a:lnTo>
                <a:lnTo>
                  <a:pt x="0" y="7515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916" r="-1381" b="-67024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0115808" y="2663803"/>
            <a:ext cx="3162878" cy="3851297"/>
          </a:xfrm>
          <a:custGeom>
            <a:avLst/>
            <a:gdLst/>
            <a:ahLst/>
            <a:cxnLst/>
            <a:rect l="l" t="t" r="r" b="b"/>
            <a:pathLst>
              <a:path w="3162878" h="3851297">
                <a:moveTo>
                  <a:pt x="0" y="0"/>
                </a:moveTo>
                <a:lnTo>
                  <a:pt x="3162877" y="0"/>
                </a:lnTo>
                <a:lnTo>
                  <a:pt x="3162877" y="3851297"/>
                </a:lnTo>
                <a:lnTo>
                  <a:pt x="0" y="3851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 rot="-818689" flipH="1">
            <a:off x="8999677" y="6858865"/>
            <a:ext cx="2209144" cy="1112856"/>
          </a:xfrm>
          <a:custGeom>
            <a:avLst/>
            <a:gdLst/>
            <a:ahLst/>
            <a:cxnLst/>
            <a:rect l="l" t="t" r="r" b="b"/>
            <a:pathLst>
              <a:path w="2209144" h="1112856">
                <a:moveTo>
                  <a:pt x="2209144" y="0"/>
                </a:moveTo>
                <a:lnTo>
                  <a:pt x="0" y="0"/>
                </a:lnTo>
                <a:lnTo>
                  <a:pt x="0" y="1112857"/>
                </a:lnTo>
                <a:lnTo>
                  <a:pt x="2209144" y="1112857"/>
                </a:lnTo>
                <a:lnTo>
                  <a:pt x="22091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2729076" y="1281722"/>
            <a:ext cx="433500" cy="1279706"/>
          </a:xfrm>
          <a:custGeom>
            <a:avLst/>
            <a:gdLst/>
            <a:ahLst/>
            <a:cxnLst/>
            <a:rect l="l" t="t" r="r" b="b"/>
            <a:pathLst>
              <a:path w="433500" h="1279706">
                <a:moveTo>
                  <a:pt x="0" y="0"/>
                </a:moveTo>
                <a:lnTo>
                  <a:pt x="433500" y="0"/>
                </a:lnTo>
                <a:lnTo>
                  <a:pt x="433500" y="1279706"/>
                </a:lnTo>
                <a:lnTo>
                  <a:pt x="0" y="12797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TextBox 11"/>
          <p:cNvSpPr txBox="1"/>
          <p:nvPr/>
        </p:nvSpPr>
        <p:spPr>
          <a:xfrm>
            <a:off x="1980061" y="3157928"/>
            <a:ext cx="7471648" cy="103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0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Hey! I’m ______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0061" y="4539686"/>
            <a:ext cx="5792339" cy="3494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32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I am ____ years old  with a complex  congenital heart condition called ________________.</a:t>
            </a:r>
          </a:p>
          <a:p>
            <a:pPr marL="0" lvl="0" indent="0">
              <a:lnSpc>
                <a:spcPts val="3919"/>
              </a:lnSpc>
            </a:pPr>
            <a:endParaRPr lang="en-US" sz="3200" u="none" dirty="0">
              <a:solidFill>
                <a:srgbClr val="2E2E2E"/>
              </a:solidFill>
              <a:latin typeface="VAG Rounded Std Light" panose="020F0502020204020204" pitchFamily="34" charset="0"/>
            </a:endParaRPr>
          </a:p>
          <a:p>
            <a:pPr marL="0" lvl="0" indent="0">
              <a:lnSpc>
                <a:spcPts val="3919"/>
              </a:lnSpc>
            </a:pPr>
            <a:r>
              <a:rPr lang="en-US" sz="32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Congenital means I had the condition since I was born.</a:t>
            </a:r>
            <a:endParaRPr lang="en-US" sz="3200" u="none" dirty="0">
              <a:solidFill>
                <a:srgbClr val="2E2E2E"/>
              </a:solidFill>
              <a:latin typeface="VAG Rounded Std Light" panose="020F0502020204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 rot="21554198">
            <a:off x="10171950" y="5926536"/>
            <a:ext cx="3160505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en-US" sz="2400" dirty="0">
                <a:solidFill>
                  <a:srgbClr val="2E2E2E"/>
                </a:solidFill>
                <a:latin typeface="Montserrat Semi-Bold"/>
              </a:rPr>
              <a:t>Your photo here!</a:t>
            </a:r>
          </a:p>
        </p:txBody>
      </p:sp>
      <p:pic>
        <p:nvPicPr>
          <p:cNvPr id="16" name="Picture 1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AC55AF4-429F-89A1-8C72-024D0A3617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8980714"/>
            <a:ext cx="3538072" cy="9124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927294" y="1779768"/>
            <a:ext cx="10433412" cy="6868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VAG Rounded Std Light" panose="020F0502020204020204" pitchFamily="34" charset="0"/>
              </a:rPr>
              <a:t>How my heart works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latin typeface="VAG Rounded Std Light" panose="020F0502020204020204" pitchFamily="34" charset="0"/>
              </a:rPr>
              <a:t>Little Hearts Matter is a charity that offers free information to help people understand how single ventricle heart conditions work…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  <a:latin typeface="VAG Rounded Std Light" panose="020F0502020204020204" pitchFamily="34" charset="0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b="1" dirty="0">
                <a:solidFill>
                  <a:schemeClr val="bg1"/>
                </a:solidFill>
                <a:latin typeface="VAG Rounded Std Light" panose="020F0502020204020204" pitchFamily="34" charset="0"/>
              </a:rPr>
              <a:t>To learn how my heart works,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b="1" dirty="0">
                <a:solidFill>
                  <a:schemeClr val="bg1"/>
                </a:solidFill>
                <a:latin typeface="VAG Rounded Std Light" panose="020F0502020204020204" pitchFamily="34" charset="0"/>
              </a:rPr>
              <a:t>go to lhm.org.uk/conditions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>
          <a:xfrm rot="-1568932">
            <a:off x="2661567" y="6317860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 rot="18637018">
            <a:off x="11428459" y="7265546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9" name="Freeform 19"/>
          <p:cNvSpPr/>
          <p:nvPr/>
        </p:nvSpPr>
        <p:spPr>
          <a:xfrm rot="240727">
            <a:off x="14618547" y="2348595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F279F82C-9E27-8134-4B32-8B62CFD5890B}"/>
              </a:ext>
            </a:extLst>
          </p:cNvPr>
          <p:cNvSpPr/>
          <p:nvPr/>
        </p:nvSpPr>
        <p:spPr>
          <a:xfrm>
            <a:off x="2016338" y="1118720"/>
            <a:ext cx="1789478" cy="2126826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D06F416-7E41-670A-4FF4-97B546C5B9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8980714"/>
            <a:ext cx="3538072" cy="9124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5400000">
            <a:off x="7483217" y="-663317"/>
            <a:ext cx="2831988" cy="6978022"/>
          </a:xfrm>
          <a:custGeom>
            <a:avLst/>
            <a:gdLst/>
            <a:ahLst/>
            <a:cxnLst/>
            <a:rect l="l" t="t" r="r" b="b"/>
            <a:pathLst>
              <a:path w="2831988" h="6978022">
                <a:moveTo>
                  <a:pt x="0" y="0"/>
                </a:moveTo>
                <a:lnTo>
                  <a:pt x="2831988" y="0"/>
                </a:lnTo>
                <a:lnTo>
                  <a:pt x="2831988" y="6978022"/>
                </a:lnTo>
                <a:lnTo>
                  <a:pt x="0" y="6978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0180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1" name="Group 11"/>
          <p:cNvGrpSpPr/>
          <p:nvPr/>
        </p:nvGrpSpPr>
        <p:grpSpPr>
          <a:xfrm>
            <a:off x="4741462" y="4741575"/>
            <a:ext cx="8136338" cy="1142487"/>
            <a:chOff x="0" y="0"/>
            <a:chExt cx="33214774" cy="5438140"/>
          </a:xfrm>
        </p:grpSpPr>
        <p:sp>
          <p:nvSpPr>
            <p:cNvPr id="12" name="Freeform 12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3F5896"/>
            </a:solidFill>
          </p:spPr>
          <p:txBody>
            <a:bodyPr/>
            <a:lstStyle/>
            <a:p>
              <a:endParaRPr lang="en-GB" sz="2400" dirty="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76976" y="5150295"/>
            <a:ext cx="5446286" cy="402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800" dirty="0">
                <a:solidFill>
                  <a:srgbClr val="FFFFFF"/>
                </a:solidFill>
                <a:latin typeface="VAG Rounded Std Light" panose="020F0502020204020204" pitchFamily="34" charset="0"/>
              </a:rPr>
              <a:t>Write your first operation here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69610" y="1993844"/>
            <a:ext cx="585920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0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A timeline of</a:t>
            </a:r>
          </a:p>
          <a:p>
            <a:pPr algn="ctr">
              <a:lnSpc>
                <a:spcPts val="6999"/>
              </a:lnSpc>
            </a:pPr>
            <a:r>
              <a:rPr lang="en-US" sz="60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my surgery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194548" y="4967001"/>
            <a:ext cx="691635" cy="69163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194548" y="5142544"/>
            <a:ext cx="69163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3F5896"/>
                </a:solidFill>
                <a:latin typeface="Gliker Semi-Bold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741462" y="6165637"/>
            <a:ext cx="8136338" cy="1142487"/>
            <a:chOff x="0" y="0"/>
            <a:chExt cx="33214774" cy="5438140"/>
          </a:xfrm>
        </p:grpSpPr>
        <p:sp>
          <p:nvSpPr>
            <p:cNvPr id="22" name="Freeform 22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3F5896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076976" y="6537809"/>
            <a:ext cx="6800824" cy="402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800" dirty="0">
                <a:solidFill>
                  <a:srgbClr val="FFFFFF"/>
                </a:solidFill>
                <a:latin typeface="VAG Rounded Std Light" panose="020F0502020204020204" pitchFamily="34" charset="0"/>
              </a:rPr>
              <a:t>Write your second operation here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194548" y="6391063"/>
            <a:ext cx="691635" cy="691635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194548" y="6566607"/>
            <a:ext cx="69163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3F5896"/>
                </a:solidFill>
                <a:latin typeface="Gliker Semi-Bold"/>
              </a:rPr>
              <a:t>2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741462" y="7597093"/>
            <a:ext cx="8136338" cy="1142487"/>
            <a:chOff x="0" y="0"/>
            <a:chExt cx="33214774" cy="5438140"/>
          </a:xfrm>
        </p:grpSpPr>
        <p:sp>
          <p:nvSpPr>
            <p:cNvPr id="28" name="Freeform 28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3F5896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076976" y="7962900"/>
            <a:ext cx="6354212" cy="402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800" dirty="0">
                <a:solidFill>
                  <a:srgbClr val="FFFFFF"/>
                </a:solidFill>
                <a:latin typeface="VAG Rounded Std Light" panose="020F0502020204020204" pitchFamily="34" charset="0"/>
              </a:rPr>
              <a:t>Write your third operation here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194548" y="7822519"/>
            <a:ext cx="691635" cy="69163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194548" y="7998062"/>
            <a:ext cx="69163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3F5896"/>
                </a:solidFill>
                <a:latin typeface="Gliker Semi-Bold"/>
              </a:rPr>
              <a:t>3</a:t>
            </a:r>
          </a:p>
        </p:txBody>
      </p:sp>
      <p:pic>
        <p:nvPicPr>
          <p:cNvPr id="33" name="Picture 3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7D95119-8E01-689E-6A27-6A62BA695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8980714"/>
            <a:ext cx="3538072" cy="9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43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44348" y="3879554"/>
            <a:ext cx="9296260" cy="5378746"/>
            <a:chOff x="0" y="0"/>
            <a:chExt cx="5543419" cy="19878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43419" cy="1987868"/>
            </a:xfrm>
            <a:custGeom>
              <a:avLst/>
              <a:gdLst/>
              <a:ahLst/>
              <a:cxnLst/>
              <a:rect l="l" t="t" r="r" b="b"/>
              <a:pathLst>
                <a:path w="5543419" h="1987868">
                  <a:moveTo>
                    <a:pt x="5418959" y="1987868"/>
                  </a:moveTo>
                  <a:lnTo>
                    <a:pt x="124460" y="1987868"/>
                  </a:lnTo>
                  <a:cubicBezTo>
                    <a:pt x="55880" y="1987868"/>
                    <a:pt x="0" y="1931988"/>
                    <a:pt x="0" y="1863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18959" y="0"/>
                  </a:lnTo>
                  <a:cubicBezTo>
                    <a:pt x="5487539" y="0"/>
                    <a:pt x="5543419" y="55880"/>
                    <a:pt x="5543419" y="124460"/>
                  </a:cubicBezTo>
                  <a:lnTo>
                    <a:pt x="5543419" y="1863408"/>
                  </a:lnTo>
                  <a:cubicBezTo>
                    <a:pt x="5543419" y="1931988"/>
                    <a:pt x="5487539" y="1987868"/>
                    <a:pt x="5418959" y="198786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76130" y="713116"/>
            <a:ext cx="3164477" cy="2664623"/>
            <a:chOff x="0" y="0"/>
            <a:chExt cx="1154410" cy="9720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54410" cy="972062"/>
            </a:xfrm>
            <a:custGeom>
              <a:avLst/>
              <a:gdLst/>
              <a:ahLst/>
              <a:cxnLst/>
              <a:rect l="l" t="t" r="r" b="b"/>
              <a:pathLst>
                <a:path w="1154410" h="972062">
                  <a:moveTo>
                    <a:pt x="0" y="0"/>
                  </a:moveTo>
                  <a:lnTo>
                    <a:pt x="1154410" y="0"/>
                  </a:lnTo>
                  <a:lnTo>
                    <a:pt x="1154410" y="972062"/>
                  </a:lnTo>
                  <a:lnTo>
                    <a:pt x="0" y="972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44347" y="713116"/>
            <a:ext cx="6313384" cy="2664623"/>
          </a:xfrm>
          <a:custGeom>
            <a:avLst/>
            <a:gdLst/>
            <a:ahLst/>
            <a:cxnLst/>
            <a:rect l="l" t="t" r="r" b="b"/>
            <a:pathLst>
              <a:path w="6313384" h="2664623">
                <a:moveTo>
                  <a:pt x="0" y="0"/>
                </a:moveTo>
                <a:lnTo>
                  <a:pt x="6313384" y="0"/>
                </a:lnTo>
                <a:lnTo>
                  <a:pt x="6313384" y="2664623"/>
                </a:lnTo>
                <a:lnTo>
                  <a:pt x="0" y="26646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516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Freeform 13"/>
          <p:cNvSpPr/>
          <p:nvPr/>
        </p:nvSpPr>
        <p:spPr>
          <a:xfrm>
            <a:off x="1277384" y="5936233"/>
            <a:ext cx="733926" cy="1265389"/>
          </a:xfrm>
          <a:custGeom>
            <a:avLst/>
            <a:gdLst/>
            <a:ahLst/>
            <a:cxnLst/>
            <a:rect l="l" t="t" r="r" b="b"/>
            <a:pathLst>
              <a:path w="733926" h="1265389">
                <a:moveTo>
                  <a:pt x="0" y="0"/>
                </a:moveTo>
                <a:lnTo>
                  <a:pt x="733926" y="0"/>
                </a:lnTo>
                <a:lnTo>
                  <a:pt x="733926" y="1265389"/>
                </a:lnTo>
                <a:lnTo>
                  <a:pt x="0" y="1265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4" name="TextBox 14"/>
          <p:cNvSpPr txBox="1"/>
          <p:nvPr/>
        </p:nvSpPr>
        <p:spPr>
          <a:xfrm>
            <a:off x="2286000" y="1104900"/>
            <a:ext cx="8072209" cy="1861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4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What having a heart</a:t>
            </a:r>
          </a:p>
          <a:p>
            <a:pPr>
              <a:lnSpc>
                <a:spcPts val="7500"/>
              </a:lnSpc>
            </a:pPr>
            <a:r>
              <a:rPr lang="en-US" sz="4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condition means for me.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86001" y="4302300"/>
            <a:ext cx="8305800" cy="370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- Feeling tired, a lack of energy</a:t>
            </a:r>
          </a:p>
          <a:p>
            <a:pPr>
              <a:lnSpc>
                <a:spcPts val="7500"/>
              </a:lnSpc>
            </a:pPr>
            <a:r>
              <a:rPr lang="en-US" sz="32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- Feeling cold due to my circulation</a:t>
            </a:r>
          </a:p>
          <a:p>
            <a:pPr>
              <a:lnSpc>
                <a:spcPts val="7500"/>
              </a:lnSpc>
            </a:pPr>
            <a:r>
              <a:rPr lang="en-US" sz="32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- Limited mobility </a:t>
            </a:r>
          </a:p>
          <a:p>
            <a:pPr>
              <a:lnSpc>
                <a:spcPts val="7500"/>
              </a:lnSpc>
            </a:pPr>
            <a:r>
              <a:rPr lang="en-US" sz="32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- Hospital check ups and visits</a:t>
            </a:r>
          </a:p>
        </p:txBody>
      </p:sp>
      <p:pic>
        <p:nvPicPr>
          <p:cNvPr id="22" name="Picture 2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60F5614-F2AB-E44F-0B46-7994229CA3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8980714"/>
            <a:ext cx="3538072" cy="912499"/>
          </a:xfrm>
          <a:prstGeom prst="rect">
            <a:avLst/>
          </a:prstGeom>
        </p:spPr>
      </p:pic>
      <p:sp>
        <p:nvSpPr>
          <p:cNvPr id="23" name="Freeform 3">
            <a:extLst>
              <a:ext uri="{FF2B5EF4-FFF2-40B4-BE49-F238E27FC236}">
                <a16:creationId xmlns:a16="http://schemas.microsoft.com/office/drawing/2014/main" id="{CA2EEA80-72E7-0242-25F3-B1E468B9787C}"/>
              </a:ext>
            </a:extLst>
          </p:cNvPr>
          <p:cNvSpPr/>
          <p:nvPr/>
        </p:nvSpPr>
        <p:spPr>
          <a:xfrm>
            <a:off x="12573000" y="1650704"/>
            <a:ext cx="3771315" cy="4559596"/>
          </a:xfrm>
          <a:custGeom>
            <a:avLst/>
            <a:gdLst/>
            <a:ahLst/>
            <a:cxnLst/>
            <a:rect l="l" t="t" r="r" b="b"/>
            <a:pathLst>
              <a:path w="3162878" h="3851297">
                <a:moveTo>
                  <a:pt x="0" y="0"/>
                </a:moveTo>
                <a:lnTo>
                  <a:pt x="3162877" y="0"/>
                </a:lnTo>
                <a:lnTo>
                  <a:pt x="3162877" y="3851297"/>
                </a:lnTo>
                <a:lnTo>
                  <a:pt x="0" y="385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4865722-7AA5-44CE-AE56-54B2731C7787}"/>
              </a:ext>
            </a:extLst>
          </p:cNvPr>
          <p:cNvSpPr/>
          <p:nvPr/>
        </p:nvSpPr>
        <p:spPr>
          <a:xfrm rot="-818689" flipH="1">
            <a:off x="11181832" y="5436489"/>
            <a:ext cx="2209144" cy="1112856"/>
          </a:xfrm>
          <a:custGeom>
            <a:avLst/>
            <a:gdLst/>
            <a:ahLst/>
            <a:cxnLst/>
            <a:rect l="l" t="t" r="r" b="b"/>
            <a:pathLst>
              <a:path w="2209144" h="1112856">
                <a:moveTo>
                  <a:pt x="2209144" y="0"/>
                </a:moveTo>
                <a:lnTo>
                  <a:pt x="0" y="0"/>
                </a:lnTo>
                <a:lnTo>
                  <a:pt x="0" y="1112857"/>
                </a:lnTo>
                <a:lnTo>
                  <a:pt x="2209144" y="1112857"/>
                </a:lnTo>
                <a:lnTo>
                  <a:pt x="220914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672B1B36-CD33-786B-4FC8-7F9AD277DB8D}"/>
              </a:ext>
            </a:extLst>
          </p:cNvPr>
          <p:cNvSpPr txBox="1"/>
          <p:nvPr/>
        </p:nvSpPr>
        <p:spPr>
          <a:xfrm>
            <a:off x="1597938" y="8530720"/>
            <a:ext cx="8305800" cy="416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</a:pPr>
            <a:r>
              <a:rPr lang="en-US" sz="24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Learn more by going to </a:t>
            </a:r>
            <a:r>
              <a:rPr lang="en-US" sz="24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lhm.org.uk/lifestyle</a:t>
            </a:r>
            <a:endParaRPr lang="en-US" sz="2400" b="1" u="none" dirty="0">
              <a:solidFill>
                <a:srgbClr val="2E2E2E"/>
              </a:solidFill>
              <a:latin typeface="VAG Rounded Std Light" panose="020F0502020204020204" pitchFamily="34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A7F17E06-D376-B4D2-717E-F4C3CF3D9035}"/>
              </a:ext>
            </a:extLst>
          </p:cNvPr>
          <p:cNvSpPr txBox="1"/>
          <p:nvPr/>
        </p:nvSpPr>
        <p:spPr>
          <a:xfrm rot="21554198">
            <a:off x="13176011" y="5512139"/>
            <a:ext cx="3160505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en-US" sz="2400" dirty="0">
                <a:solidFill>
                  <a:srgbClr val="2E2E2E"/>
                </a:solidFill>
                <a:latin typeface="Montserrat Semi-Bold"/>
              </a:rPr>
              <a:t>Your photo here!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6374" y="1912402"/>
            <a:ext cx="3051191" cy="6462197"/>
            <a:chOff x="0" y="0"/>
            <a:chExt cx="878912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912" cy="1861471"/>
            </a:xfrm>
            <a:custGeom>
              <a:avLst/>
              <a:gdLst/>
              <a:ahLst/>
              <a:cxnLst/>
              <a:rect l="l" t="t" r="r" b="b"/>
              <a:pathLst>
                <a:path w="878912" h="1861471">
                  <a:moveTo>
                    <a:pt x="0" y="0"/>
                  </a:moveTo>
                  <a:lnTo>
                    <a:pt x="878912" y="0"/>
                  </a:lnTo>
                  <a:lnTo>
                    <a:pt x="878912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4" name="Freeform 4"/>
          <p:cNvSpPr/>
          <p:nvPr/>
        </p:nvSpPr>
        <p:spPr>
          <a:xfrm rot="-5400000">
            <a:off x="4687932" y="724904"/>
            <a:ext cx="6462197" cy="8837192"/>
          </a:xfrm>
          <a:custGeom>
            <a:avLst/>
            <a:gdLst/>
            <a:ahLst/>
            <a:cxnLst/>
            <a:rect l="l" t="t" r="r" b="b"/>
            <a:pathLst>
              <a:path w="6462197" h="8837192">
                <a:moveTo>
                  <a:pt x="0" y="0"/>
                </a:moveTo>
                <a:lnTo>
                  <a:pt x="6462197" y="0"/>
                </a:lnTo>
                <a:lnTo>
                  <a:pt x="6462197" y="8837192"/>
                </a:lnTo>
                <a:lnTo>
                  <a:pt x="0" y="883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7913025" y="1511775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>
            <a:off x="5078042" y="3695700"/>
            <a:ext cx="8131916" cy="257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66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Not every disability</a:t>
            </a:r>
          </a:p>
          <a:p>
            <a:pPr algn="ctr">
              <a:lnSpc>
                <a:spcPts val="10400"/>
              </a:lnSpc>
            </a:pPr>
            <a:r>
              <a:rPr lang="en-US" sz="6600" dirty="0">
                <a:solidFill>
                  <a:srgbClr val="2E2E2E"/>
                </a:solidFill>
                <a:latin typeface="VAG Rounded Std Light" panose="020F0502020204020204" pitchFamily="34" charset="0"/>
              </a:rPr>
              <a:t>can be seen!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2877800" y="2614982"/>
            <a:ext cx="5759615" cy="11519231"/>
          </a:xfrm>
          <a:custGeom>
            <a:avLst/>
            <a:gdLst/>
            <a:ahLst/>
            <a:cxnLst/>
            <a:rect l="l" t="t" r="r" b="b"/>
            <a:pathLst>
              <a:path w="5759615" h="11519231">
                <a:moveTo>
                  <a:pt x="5759615" y="0"/>
                </a:moveTo>
                <a:lnTo>
                  <a:pt x="0" y="0"/>
                </a:lnTo>
                <a:lnTo>
                  <a:pt x="0" y="11519230"/>
                </a:lnTo>
                <a:lnTo>
                  <a:pt x="5759615" y="11519230"/>
                </a:lnTo>
                <a:lnTo>
                  <a:pt x="57596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D2AC93D-EE10-5827-622E-8BD7D9BFD8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53500"/>
            <a:ext cx="3538072" cy="9124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1366" y="2660912"/>
            <a:ext cx="7889042" cy="1102650"/>
            <a:chOff x="0" y="0"/>
            <a:chExt cx="3439540" cy="480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040041" y="2660912"/>
            <a:ext cx="1102650" cy="11026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91366" y="4238359"/>
            <a:ext cx="7889042" cy="1102650"/>
            <a:chOff x="0" y="0"/>
            <a:chExt cx="3439540" cy="48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40041" y="4238359"/>
            <a:ext cx="1102650" cy="11026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591366" y="5721082"/>
            <a:ext cx="7889042" cy="1102650"/>
            <a:chOff x="0" y="0"/>
            <a:chExt cx="3439540" cy="4807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40041" y="5721082"/>
            <a:ext cx="1102650" cy="1102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591366" y="7298529"/>
            <a:ext cx="7889042" cy="1102650"/>
            <a:chOff x="0" y="0"/>
            <a:chExt cx="3439540" cy="480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3F5896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40041" y="7298529"/>
            <a:ext cx="1102650" cy="11026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93539" y="894900"/>
            <a:ext cx="6487527" cy="6373996"/>
          </a:xfrm>
          <a:custGeom>
            <a:avLst/>
            <a:gdLst/>
            <a:ahLst/>
            <a:cxnLst/>
            <a:rect l="l" t="t" r="r" b="b"/>
            <a:pathLst>
              <a:path w="6487527" h="6373996">
                <a:moveTo>
                  <a:pt x="0" y="0"/>
                </a:moveTo>
                <a:lnTo>
                  <a:pt x="6487527" y="0"/>
                </a:lnTo>
                <a:lnTo>
                  <a:pt x="6487527" y="6373995"/>
                </a:lnTo>
                <a:lnTo>
                  <a:pt x="0" y="6373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9" name="Freeform 19"/>
          <p:cNvSpPr/>
          <p:nvPr/>
        </p:nvSpPr>
        <p:spPr>
          <a:xfrm flipH="1">
            <a:off x="1793539" y="5341010"/>
            <a:ext cx="7063035" cy="3980983"/>
          </a:xfrm>
          <a:custGeom>
            <a:avLst/>
            <a:gdLst/>
            <a:ahLst/>
            <a:cxnLst/>
            <a:rect l="l" t="t" r="r" b="b"/>
            <a:pathLst>
              <a:path w="7063035" h="3980983">
                <a:moveTo>
                  <a:pt x="7063035" y="0"/>
                </a:moveTo>
                <a:lnTo>
                  <a:pt x="0" y="0"/>
                </a:lnTo>
                <a:lnTo>
                  <a:pt x="0" y="3980983"/>
                </a:lnTo>
                <a:lnTo>
                  <a:pt x="7063035" y="3980983"/>
                </a:lnTo>
                <a:lnTo>
                  <a:pt x="70630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0" name="TextBox 20"/>
          <p:cNvSpPr txBox="1"/>
          <p:nvPr/>
        </p:nvSpPr>
        <p:spPr>
          <a:xfrm>
            <a:off x="1911980" y="2387992"/>
            <a:ext cx="6439509" cy="3626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Take</a:t>
            </a:r>
          </a:p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Action!</a:t>
            </a:r>
          </a:p>
          <a:p>
            <a:pPr algn="ctr">
              <a:lnSpc>
                <a:spcPts val="6999"/>
              </a:lnSpc>
            </a:pPr>
            <a:r>
              <a:rPr lang="en-US" sz="36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How you can help</a:t>
            </a:r>
          </a:p>
          <a:p>
            <a:pPr algn="ctr">
              <a:lnSpc>
                <a:spcPts val="6999"/>
              </a:lnSpc>
            </a:pPr>
            <a:endParaRPr lang="en-US" sz="6999" b="1" dirty="0">
              <a:solidFill>
                <a:srgbClr val="2E2E2E"/>
              </a:solidFill>
              <a:latin typeface="VAG Rounded Std Light" panose="020F0502020204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597622" y="3013165"/>
            <a:ext cx="6189850" cy="374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b="1" dirty="0">
                <a:solidFill>
                  <a:srgbClr val="FFFFFF"/>
                </a:solidFill>
                <a:latin typeface="Montserrat"/>
              </a:rPr>
              <a:t>Be mindful of </a:t>
            </a:r>
            <a:r>
              <a:rPr lang="en-US" sz="2400" b="1" u="sng" dirty="0">
                <a:solidFill>
                  <a:srgbClr val="FFFFFF"/>
                </a:solidFill>
                <a:latin typeface="Montserrat"/>
              </a:rPr>
              <a:t>all</a:t>
            </a:r>
            <a:r>
              <a:rPr lang="en-US" sz="2400" b="1" dirty="0">
                <a:solidFill>
                  <a:srgbClr val="FFFFFF"/>
                </a:solidFill>
                <a:latin typeface="Montserrat"/>
              </a:rPr>
              <a:t> hidden disabilities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40041" y="2931250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3F5896"/>
                </a:solidFill>
                <a:latin typeface="Gliker Semi-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97622" y="4590612"/>
            <a:ext cx="6537978" cy="374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b="1" dirty="0">
                <a:solidFill>
                  <a:srgbClr val="FFFFFF"/>
                </a:solidFill>
                <a:latin typeface="Montserrat"/>
              </a:rPr>
              <a:t>Visit lhm.org.uk to understand more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40041" y="4508697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3F5896"/>
                </a:solidFill>
                <a:latin typeface="Gliker Semi-Bold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97622" y="6073334"/>
            <a:ext cx="6882786" cy="374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b="1" dirty="0">
                <a:solidFill>
                  <a:srgbClr val="FFFFFF"/>
                </a:solidFill>
                <a:latin typeface="Montserrat"/>
              </a:rPr>
              <a:t>Encourage a more inclusive workplace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40041" y="5991419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3F5896"/>
                </a:solidFill>
                <a:latin typeface="Gliker Semi-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597622" y="7658100"/>
            <a:ext cx="6690378" cy="374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</a:pPr>
            <a:r>
              <a:rPr lang="en-US" sz="2400" b="1" dirty="0">
                <a:solidFill>
                  <a:srgbClr val="FFFFFF"/>
                </a:solidFill>
                <a:latin typeface="Montserrat"/>
              </a:rPr>
              <a:t>Hold a fundraiser at for LHM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40041" y="7568867"/>
            <a:ext cx="11026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3F5896"/>
                </a:solidFill>
                <a:latin typeface="Gliker Semi-Bold"/>
              </a:rPr>
              <a:t>4</a:t>
            </a:r>
          </a:p>
        </p:txBody>
      </p:sp>
      <p:pic>
        <p:nvPicPr>
          <p:cNvPr id="29" name="Picture 2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C0FD2CE-BF44-3958-2D31-5A9F65368A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8980714"/>
            <a:ext cx="3538072" cy="9124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1635" y="1333500"/>
            <a:ext cx="4257765" cy="6946211"/>
            <a:chOff x="0" y="0"/>
            <a:chExt cx="1003455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455" cy="1861471"/>
            </a:xfrm>
            <a:custGeom>
              <a:avLst/>
              <a:gdLst/>
              <a:ahLst/>
              <a:cxnLst/>
              <a:rect l="l" t="t" r="r" b="b"/>
              <a:pathLst>
                <a:path w="1003455" h="1861471">
                  <a:moveTo>
                    <a:pt x="0" y="0"/>
                  </a:moveTo>
                  <a:lnTo>
                    <a:pt x="1003455" y="0"/>
                  </a:lnTo>
                  <a:lnTo>
                    <a:pt x="1003455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4" name="Freeform 4"/>
          <p:cNvSpPr/>
          <p:nvPr/>
        </p:nvSpPr>
        <p:spPr>
          <a:xfrm rot="-5400000">
            <a:off x="4037991" y="-594023"/>
            <a:ext cx="6946211" cy="10801257"/>
          </a:xfrm>
          <a:custGeom>
            <a:avLst/>
            <a:gdLst/>
            <a:ahLst/>
            <a:cxnLst/>
            <a:rect l="l" t="t" r="r" b="b"/>
            <a:pathLst>
              <a:path w="5932917" h="8113390">
                <a:moveTo>
                  <a:pt x="0" y="0"/>
                </a:moveTo>
                <a:lnTo>
                  <a:pt x="5932916" y="0"/>
                </a:lnTo>
                <a:lnTo>
                  <a:pt x="5932916" y="8113390"/>
                </a:lnTo>
                <a:lnTo>
                  <a:pt x="0" y="8113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8962208" y="954702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1" y="0"/>
                </a:lnTo>
                <a:lnTo>
                  <a:pt x="2461951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>
            <a:off x="3613316" y="2295677"/>
            <a:ext cx="9937811" cy="659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How Little Hearts Matter Helps</a:t>
            </a:r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20A72EA-03F3-6954-B68C-C34E04B7E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8980714"/>
            <a:ext cx="3538072" cy="912499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03F341A8-EABE-35D5-2E26-B8128238E66E}"/>
              </a:ext>
            </a:extLst>
          </p:cNvPr>
          <p:cNvSpPr txBox="1"/>
          <p:nvPr/>
        </p:nvSpPr>
        <p:spPr>
          <a:xfrm>
            <a:off x="3638441" y="5323264"/>
            <a:ext cx="2412609" cy="594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Support</a:t>
            </a:r>
            <a:endParaRPr lang="en-US" sz="2800" b="1" dirty="0">
              <a:solidFill>
                <a:srgbClr val="000000"/>
              </a:solidFill>
              <a:latin typeface="VAG Rounded Std Light" panose="020F0502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6794BE-BD1A-3922-34E7-4B1F49990D72}"/>
              </a:ext>
            </a:extLst>
          </p:cNvPr>
          <p:cNvSpPr txBox="1"/>
          <p:nvPr/>
        </p:nvSpPr>
        <p:spPr>
          <a:xfrm>
            <a:off x="3638440" y="5975391"/>
            <a:ext cx="2412609" cy="12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VAG Rounded Std Light" panose="020F0502020204020204" pitchFamily="34" charset="0"/>
              </a:rPr>
              <a:t>Being there for adults with half a heart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365F0F-549F-6277-8584-D896C94B1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9"/>
          <a:stretch/>
        </p:blipFill>
        <p:spPr bwMode="auto">
          <a:xfrm>
            <a:off x="3638442" y="3493248"/>
            <a:ext cx="2412609" cy="17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7">
            <a:extLst>
              <a:ext uri="{FF2B5EF4-FFF2-40B4-BE49-F238E27FC236}">
                <a16:creationId xmlns:a16="http://schemas.microsoft.com/office/drawing/2014/main" id="{A4FDB5F6-18CA-7959-A703-D8CA1DEA4449}"/>
              </a:ext>
            </a:extLst>
          </p:cNvPr>
          <p:cNvSpPr txBox="1"/>
          <p:nvPr/>
        </p:nvSpPr>
        <p:spPr>
          <a:xfrm>
            <a:off x="7146252" y="5323264"/>
            <a:ext cx="2412609" cy="594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Information</a:t>
            </a:r>
            <a:endParaRPr lang="en-US" sz="2800" b="1" dirty="0">
              <a:solidFill>
                <a:srgbClr val="000000"/>
              </a:solidFill>
              <a:latin typeface="VAG Rounded Std Light" panose="020F0502020204020204" pitchFamily="34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499BC17F-918D-0502-3474-0B953CC25F9B}"/>
              </a:ext>
            </a:extLst>
          </p:cNvPr>
          <p:cNvSpPr txBox="1"/>
          <p:nvPr/>
        </p:nvSpPr>
        <p:spPr>
          <a:xfrm>
            <a:off x="10630622" y="5311017"/>
            <a:ext cx="2412609" cy="594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Community</a:t>
            </a:r>
            <a:endParaRPr lang="en-US" sz="2800" b="1" dirty="0">
              <a:solidFill>
                <a:srgbClr val="000000"/>
              </a:solidFill>
              <a:latin typeface="VAG Rounded Std Light" panose="020F0502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71CCA8-743C-5D74-B890-1BC9F41DD076}"/>
              </a:ext>
            </a:extLst>
          </p:cNvPr>
          <p:cNvSpPr txBox="1"/>
          <p:nvPr/>
        </p:nvSpPr>
        <p:spPr>
          <a:xfrm>
            <a:off x="7037985" y="5968230"/>
            <a:ext cx="2629141" cy="12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VAG Rounded Std Light" panose="020F0502020204020204" pitchFamily="34" charset="0"/>
              </a:rPr>
              <a:t>Helping adults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VAG Rounded Std Light" panose="020F0502020204020204" pitchFamily="34" charset="0"/>
              </a:rPr>
              <a:t>navigate their heart journey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3F824D-FD04-E4C5-8579-2A775BADB9D5}"/>
              </a:ext>
            </a:extLst>
          </p:cNvPr>
          <p:cNvSpPr txBox="1"/>
          <p:nvPr/>
        </p:nvSpPr>
        <p:spPr>
          <a:xfrm>
            <a:off x="10522355" y="5968229"/>
            <a:ext cx="2629141" cy="12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VAG Rounded Std Light" panose="020F0502020204020204" pitchFamily="34" charset="0"/>
              </a:rPr>
              <a:t>Bringing adults with half a heart together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60B1FA4-DA51-5425-777B-758456B71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 bwMode="auto">
          <a:xfrm>
            <a:off x="10485866" y="3512613"/>
            <a:ext cx="2602453" cy="17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951268-058C-79E3-A333-1C30F92E8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9"/>
          <a:stretch/>
        </p:blipFill>
        <p:spPr bwMode="auto">
          <a:xfrm>
            <a:off x="7169858" y="3467100"/>
            <a:ext cx="2365393" cy="17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575FCC-B94E-5B26-93A1-A292C8934B7F}"/>
              </a:ext>
            </a:extLst>
          </p:cNvPr>
          <p:cNvSpPr txBox="1"/>
          <p:nvPr/>
        </p:nvSpPr>
        <p:spPr>
          <a:xfrm>
            <a:off x="3430298" y="7644630"/>
            <a:ext cx="7092057" cy="46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VAG Rounded Std Light" panose="020F0502020204020204" pitchFamily="34" charset="0"/>
              </a:rPr>
              <a:t>To learn more, go to </a:t>
            </a:r>
            <a:r>
              <a:rPr lang="en-US" sz="2400" b="1" dirty="0">
                <a:solidFill>
                  <a:srgbClr val="000000"/>
                </a:solidFill>
                <a:latin typeface="VAG Rounded Std Light" panose="020F0502020204020204" pitchFamily="34" charset="0"/>
              </a:rPr>
              <a:t>lhm.org.uk/svh-adults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44348" y="3879554"/>
            <a:ext cx="9296260" cy="5378746"/>
            <a:chOff x="0" y="0"/>
            <a:chExt cx="5543419" cy="19878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43419" cy="1987868"/>
            </a:xfrm>
            <a:custGeom>
              <a:avLst/>
              <a:gdLst/>
              <a:ahLst/>
              <a:cxnLst/>
              <a:rect l="l" t="t" r="r" b="b"/>
              <a:pathLst>
                <a:path w="5543419" h="1987868">
                  <a:moveTo>
                    <a:pt x="5418959" y="1987868"/>
                  </a:moveTo>
                  <a:lnTo>
                    <a:pt x="124460" y="1987868"/>
                  </a:lnTo>
                  <a:cubicBezTo>
                    <a:pt x="55880" y="1987868"/>
                    <a:pt x="0" y="1931988"/>
                    <a:pt x="0" y="1863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18959" y="0"/>
                  </a:lnTo>
                  <a:cubicBezTo>
                    <a:pt x="5487539" y="0"/>
                    <a:pt x="5543419" y="55880"/>
                    <a:pt x="5543419" y="124460"/>
                  </a:cubicBezTo>
                  <a:lnTo>
                    <a:pt x="5543419" y="1863408"/>
                  </a:lnTo>
                  <a:cubicBezTo>
                    <a:pt x="5543419" y="1931988"/>
                    <a:pt x="5487539" y="1987868"/>
                    <a:pt x="5418959" y="198786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76130" y="713116"/>
            <a:ext cx="3164477" cy="2664623"/>
            <a:chOff x="0" y="0"/>
            <a:chExt cx="1154410" cy="9720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54410" cy="972062"/>
            </a:xfrm>
            <a:custGeom>
              <a:avLst/>
              <a:gdLst/>
              <a:ahLst/>
              <a:cxnLst/>
              <a:rect l="l" t="t" r="r" b="b"/>
              <a:pathLst>
                <a:path w="1154410" h="972062">
                  <a:moveTo>
                    <a:pt x="0" y="0"/>
                  </a:moveTo>
                  <a:lnTo>
                    <a:pt x="1154410" y="0"/>
                  </a:lnTo>
                  <a:lnTo>
                    <a:pt x="1154410" y="972062"/>
                  </a:lnTo>
                  <a:lnTo>
                    <a:pt x="0" y="972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44347" y="713116"/>
            <a:ext cx="6313384" cy="2664623"/>
          </a:xfrm>
          <a:custGeom>
            <a:avLst/>
            <a:gdLst/>
            <a:ahLst/>
            <a:cxnLst/>
            <a:rect l="l" t="t" r="r" b="b"/>
            <a:pathLst>
              <a:path w="6313384" h="2664623">
                <a:moveTo>
                  <a:pt x="0" y="0"/>
                </a:moveTo>
                <a:lnTo>
                  <a:pt x="6313384" y="0"/>
                </a:lnTo>
                <a:lnTo>
                  <a:pt x="6313384" y="2664623"/>
                </a:lnTo>
                <a:lnTo>
                  <a:pt x="0" y="266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6516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Freeform 13"/>
          <p:cNvSpPr/>
          <p:nvPr/>
        </p:nvSpPr>
        <p:spPr>
          <a:xfrm>
            <a:off x="1277384" y="5936233"/>
            <a:ext cx="733926" cy="1265389"/>
          </a:xfrm>
          <a:custGeom>
            <a:avLst/>
            <a:gdLst/>
            <a:ahLst/>
            <a:cxnLst/>
            <a:rect l="l" t="t" r="r" b="b"/>
            <a:pathLst>
              <a:path w="733926" h="1265389">
                <a:moveTo>
                  <a:pt x="0" y="0"/>
                </a:moveTo>
                <a:lnTo>
                  <a:pt x="733926" y="0"/>
                </a:lnTo>
                <a:lnTo>
                  <a:pt x="733926" y="1265389"/>
                </a:lnTo>
                <a:lnTo>
                  <a:pt x="0" y="1265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4" name="TextBox 14"/>
          <p:cNvSpPr txBox="1"/>
          <p:nvPr/>
        </p:nvSpPr>
        <p:spPr>
          <a:xfrm>
            <a:off x="2519592" y="1129856"/>
            <a:ext cx="8072209" cy="1861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4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Fundraising for</a:t>
            </a:r>
          </a:p>
          <a:p>
            <a:pPr>
              <a:lnSpc>
                <a:spcPts val="7500"/>
              </a:lnSpc>
            </a:pPr>
            <a:r>
              <a:rPr lang="en-US" sz="4800" b="1" dirty="0">
                <a:solidFill>
                  <a:srgbClr val="2E2E2E"/>
                </a:solidFill>
                <a:latin typeface="VAG Rounded Std Light" panose="020F0502020204020204" pitchFamily="34" charset="0"/>
              </a:rPr>
              <a:t>Little Hearts Matter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86001" y="4302300"/>
            <a:ext cx="8305800" cy="4580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 dirty="0">
                <a:latin typeface="Montserrat" panose="00000500000000000000" pitchFamily="2" charset="0"/>
              </a:rPr>
              <a:t>LHM needs money to provide its vital services. You could take on a challenge as a team, or as an individual, such as;</a:t>
            </a:r>
            <a:endParaRPr lang="en-US" sz="32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32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>
                <a:solidFill>
                  <a:srgbClr val="2E2E2E"/>
                </a:solidFill>
                <a:latin typeface="Montserrat" panose="00000500000000000000" pitchFamily="2" charset="0"/>
              </a:rPr>
              <a:t>- A run, a ride or a hike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>
                <a:solidFill>
                  <a:srgbClr val="2E2E2E"/>
                </a:solidFill>
                <a:latin typeface="Montserrat" panose="00000500000000000000" pitchFamily="2" charset="0"/>
              </a:rPr>
              <a:t>- Bucket list challenges like skydiving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>
                <a:solidFill>
                  <a:srgbClr val="2E2E2E"/>
                </a:solidFill>
                <a:latin typeface="Montserrat" panose="00000500000000000000" pitchFamily="2" charset="0"/>
              </a:rPr>
              <a:t>- Host a charity fundraiser in your community</a:t>
            </a:r>
          </a:p>
        </p:txBody>
      </p:sp>
      <p:pic>
        <p:nvPicPr>
          <p:cNvPr id="22" name="Picture 2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60F5614-F2AB-E44F-0B46-7994229CA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8980714"/>
            <a:ext cx="3538072" cy="912499"/>
          </a:xfrm>
          <a:prstGeom prst="rect">
            <a:avLst/>
          </a:prstGeom>
        </p:spPr>
      </p:pic>
      <p:sp>
        <p:nvSpPr>
          <p:cNvPr id="23" name="Freeform 3">
            <a:extLst>
              <a:ext uri="{FF2B5EF4-FFF2-40B4-BE49-F238E27FC236}">
                <a16:creationId xmlns:a16="http://schemas.microsoft.com/office/drawing/2014/main" id="{CA2EEA80-72E7-0242-25F3-B1E468B9787C}"/>
              </a:ext>
            </a:extLst>
          </p:cNvPr>
          <p:cNvSpPr/>
          <p:nvPr/>
        </p:nvSpPr>
        <p:spPr>
          <a:xfrm>
            <a:off x="12573000" y="1650704"/>
            <a:ext cx="3771315" cy="4559596"/>
          </a:xfrm>
          <a:custGeom>
            <a:avLst/>
            <a:gdLst/>
            <a:ahLst/>
            <a:cxnLst/>
            <a:rect l="l" t="t" r="r" b="b"/>
            <a:pathLst>
              <a:path w="3162878" h="3851297">
                <a:moveTo>
                  <a:pt x="0" y="0"/>
                </a:moveTo>
                <a:lnTo>
                  <a:pt x="3162877" y="0"/>
                </a:lnTo>
                <a:lnTo>
                  <a:pt x="3162877" y="3851297"/>
                </a:lnTo>
                <a:lnTo>
                  <a:pt x="0" y="3851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4E074128-BB86-D7E8-BC6D-1A0517D9DA01}"/>
              </a:ext>
            </a:extLst>
          </p:cNvPr>
          <p:cNvSpPr txBox="1"/>
          <p:nvPr/>
        </p:nvSpPr>
        <p:spPr>
          <a:xfrm rot="21554198">
            <a:off x="12570346" y="5298166"/>
            <a:ext cx="3766197" cy="839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en-US" sz="2000" dirty="0">
                <a:solidFill>
                  <a:srgbClr val="2E2E2E"/>
                </a:solidFill>
                <a:latin typeface="Montserrat Semi-Bold"/>
              </a:rPr>
              <a:t>Sian took on a skydive</a:t>
            </a:r>
          </a:p>
          <a:p>
            <a:pPr marL="0" lvl="0" indent="0" algn="ctr">
              <a:lnSpc>
                <a:spcPts val="3359"/>
              </a:lnSpc>
            </a:pPr>
            <a:r>
              <a:rPr lang="en-US" sz="2000" dirty="0">
                <a:solidFill>
                  <a:srgbClr val="2E2E2E"/>
                </a:solidFill>
                <a:latin typeface="Montserrat Semi-Bold"/>
              </a:rPr>
              <a:t>to fundraise for LHM!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5A4912AD-385B-69C4-7504-A947AC4BF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5556" r="14939" b="8518"/>
          <a:stretch/>
        </p:blipFill>
        <p:spPr bwMode="auto">
          <a:xfrm>
            <a:off x="12725400" y="1830180"/>
            <a:ext cx="3429000" cy="34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043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406</Words>
  <Application>Microsoft Office PowerPoint</Application>
  <PresentationFormat>Custom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VAG Rounded Std Light</vt:lpstr>
      <vt:lpstr>Gliker Semi-Bold</vt:lpstr>
      <vt:lpstr>Calibri</vt:lpstr>
      <vt:lpstr>Arial</vt:lpstr>
      <vt:lpstr>Montserrat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Fun Competitive Analysis Brainstorm Presentation</dc:title>
  <dc:creator>Calm Collage</dc:creator>
  <cp:lastModifiedBy>Sam Jones</cp:lastModifiedBy>
  <cp:revision>10</cp:revision>
  <dcterms:created xsi:type="dcterms:W3CDTF">2006-08-16T00:00:00Z</dcterms:created>
  <dcterms:modified xsi:type="dcterms:W3CDTF">2024-01-04T11:30:48Z</dcterms:modified>
  <dc:identifier>DAF0P2Ftlpc</dc:identifier>
</cp:coreProperties>
</file>