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7" r:id="rId4"/>
    <p:sldId id="268" r:id="rId5"/>
    <p:sldId id="269" r:id="rId6"/>
    <p:sldId id="258" r:id="rId7"/>
    <p:sldId id="273" r:id="rId8"/>
    <p:sldId id="264" r:id="rId9"/>
    <p:sldId id="259" r:id="rId10"/>
    <p:sldId id="272" r:id="rId11"/>
    <p:sldId id="262" r:id="rId12"/>
    <p:sldId id="270" r:id="rId13"/>
    <p:sldId id="275" r:id="rId14"/>
    <p:sldId id="260" r:id="rId15"/>
    <p:sldId id="266" r:id="rId16"/>
    <p:sldId id="265" r:id="rId17"/>
    <p:sldId id="274" r:id="rId18"/>
    <p:sldId id="263" r:id="rId19"/>
  </p:sldIdLst>
  <p:sldSz cx="9144000" cy="6858000" type="screen4x3"/>
  <p:notesSz cx="6888163" cy="100218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F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9" autoAdjust="0"/>
    <p:restoredTop sz="94660"/>
  </p:normalViewPr>
  <p:slideViewPr>
    <p:cSldViewPr>
      <p:cViewPr varScale="1">
        <p:scale>
          <a:sx n="103" d="100"/>
          <a:sy n="103" d="100"/>
        </p:scale>
        <p:origin x="-222"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940AF13-866C-4796-9EE1-8B9FC9A29742}" type="datetimeFigureOut">
              <a:rPr lang="en-GB" smtClean="0"/>
              <a:t>20/08/2018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F42B43-9D6E-4341-B560-AE311F467CAE}" type="slidenum">
              <a:rPr lang="en-GB" smtClean="0"/>
              <a:t>‹#›</a:t>
            </a:fld>
            <a:endParaRPr lang="en-GB"/>
          </a:p>
        </p:txBody>
      </p:sp>
    </p:spTree>
    <p:extLst>
      <p:ext uri="{BB962C8B-B14F-4D97-AF65-F5344CB8AC3E}">
        <p14:creationId xmlns:p14="http://schemas.microsoft.com/office/powerpoint/2010/main" val="2517869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940AF13-866C-4796-9EE1-8B9FC9A29742}" type="datetimeFigureOut">
              <a:rPr lang="en-GB" smtClean="0"/>
              <a:t>20/08/2018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F42B43-9D6E-4341-B560-AE311F467CAE}" type="slidenum">
              <a:rPr lang="en-GB" smtClean="0"/>
              <a:t>‹#›</a:t>
            </a:fld>
            <a:endParaRPr lang="en-GB"/>
          </a:p>
        </p:txBody>
      </p:sp>
    </p:spTree>
    <p:extLst>
      <p:ext uri="{BB962C8B-B14F-4D97-AF65-F5344CB8AC3E}">
        <p14:creationId xmlns:p14="http://schemas.microsoft.com/office/powerpoint/2010/main" val="77049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940AF13-866C-4796-9EE1-8B9FC9A29742}" type="datetimeFigureOut">
              <a:rPr lang="en-GB" smtClean="0"/>
              <a:t>20/08/2018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F42B43-9D6E-4341-B560-AE311F467CAE}" type="slidenum">
              <a:rPr lang="en-GB" smtClean="0"/>
              <a:t>‹#›</a:t>
            </a:fld>
            <a:endParaRPr lang="en-GB"/>
          </a:p>
        </p:txBody>
      </p:sp>
    </p:spTree>
    <p:extLst>
      <p:ext uri="{BB962C8B-B14F-4D97-AF65-F5344CB8AC3E}">
        <p14:creationId xmlns:p14="http://schemas.microsoft.com/office/powerpoint/2010/main" val="3107021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940AF13-866C-4796-9EE1-8B9FC9A29742}" type="datetimeFigureOut">
              <a:rPr lang="en-GB" smtClean="0"/>
              <a:t>20/08/2018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F42B43-9D6E-4341-B560-AE311F467CAE}" type="slidenum">
              <a:rPr lang="en-GB" smtClean="0"/>
              <a:t>‹#›</a:t>
            </a:fld>
            <a:endParaRPr lang="en-GB"/>
          </a:p>
        </p:txBody>
      </p:sp>
    </p:spTree>
    <p:extLst>
      <p:ext uri="{BB962C8B-B14F-4D97-AF65-F5344CB8AC3E}">
        <p14:creationId xmlns:p14="http://schemas.microsoft.com/office/powerpoint/2010/main" val="1928888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40AF13-866C-4796-9EE1-8B9FC9A29742}" type="datetimeFigureOut">
              <a:rPr lang="en-GB" smtClean="0"/>
              <a:t>20/08/2018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F42B43-9D6E-4341-B560-AE311F467CAE}" type="slidenum">
              <a:rPr lang="en-GB" smtClean="0"/>
              <a:t>‹#›</a:t>
            </a:fld>
            <a:endParaRPr lang="en-GB"/>
          </a:p>
        </p:txBody>
      </p:sp>
    </p:spTree>
    <p:extLst>
      <p:ext uri="{BB962C8B-B14F-4D97-AF65-F5344CB8AC3E}">
        <p14:creationId xmlns:p14="http://schemas.microsoft.com/office/powerpoint/2010/main" val="2850072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940AF13-866C-4796-9EE1-8B9FC9A29742}" type="datetimeFigureOut">
              <a:rPr lang="en-GB" smtClean="0"/>
              <a:t>20/08/2018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F42B43-9D6E-4341-B560-AE311F467CAE}" type="slidenum">
              <a:rPr lang="en-GB" smtClean="0"/>
              <a:t>‹#›</a:t>
            </a:fld>
            <a:endParaRPr lang="en-GB"/>
          </a:p>
        </p:txBody>
      </p:sp>
    </p:spTree>
    <p:extLst>
      <p:ext uri="{BB962C8B-B14F-4D97-AF65-F5344CB8AC3E}">
        <p14:creationId xmlns:p14="http://schemas.microsoft.com/office/powerpoint/2010/main" val="2059701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940AF13-866C-4796-9EE1-8B9FC9A29742}" type="datetimeFigureOut">
              <a:rPr lang="en-GB" smtClean="0"/>
              <a:t>20/08/2018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0F42B43-9D6E-4341-B560-AE311F467CAE}" type="slidenum">
              <a:rPr lang="en-GB" smtClean="0"/>
              <a:t>‹#›</a:t>
            </a:fld>
            <a:endParaRPr lang="en-GB"/>
          </a:p>
        </p:txBody>
      </p:sp>
    </p:spTree>
    <p:extLst>
      <p:ext uri="{BB962C8B-B14F-4D97-AF65-F5344CB8AC3E}">
        <p14:creationId xmlns:p14="http://schemas.microsoft.com/office/powerpoint/2010/main" val="3961336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940AF13-866C-4796-9EE1-8B9FC9A29742}" type="datetimeFigureOut">
              <a:rPr lang="en-GB" smtClean="0"/>
              <a:t>20/08/2018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0F42B43-9D6E-4341-B560-AE311F467CAE}" type="slidenum">
              <a:rPr lang="en-GB" smtClean="0"/>
              <a:t>‹#›</a:t>
            </a:fld>
            <a:endParaRPr lang="en-GB"/>
          </a:p>
        </p:txBody>
      </p:sp>
    </p:spTree>
    <p:extLst>
      <p:ext uri="{BB962C8B-B14F-4D97-AF65-F5344CB8AC3E}">
        <p14:creationId xmlns:p14="http://schemas.microsoft.com/office/powerpoint/2010/main" val="2980009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40AF13-866C-4796-9EE1-8B9FC9A29742}" type="datetimeFigureOut">
              <a:rPr lang="en-GB" smtClean="0"/>
              <a:t>20/08/2018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0F42B43-9D6E-4341-B560-AE311F467CAE}" type="slidenum">
              <a:rPr lang="en-GB" smtClean="0"/>
              <a:t>‹#›</a:t>
            </a:fld>
            <a:endParaRPr lang="en-GB"/>
          </a:p>
        </p:txBody>
      </p:sp>
    </p:spTree>
    <p:extLst>
      <p:ext uri="{BB962C8B-B14F-4D97-AF65-F5344CB8AC3E}">
        <p14:creationId xmlns:p14="http://schemas.microsoft.com/office/powerpoint/2010/main" val="1497510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40AF13-866C-4796-9EE1-8B9FC9A29742}" type="datetimeFigureOut">
              <a:rPr lang="en-GB" smtClean="0"/>
              <a:t>20/08/2018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F42B43-9D6E-4341-B560-AE311F467CAE}" type="slidenum">
              <a:rPr lang="en-GB" smtClean="0"/>
              <a:t>‹#›</a:t>
            </a:fld>
            <a:endParaRPr lang="en-GB"/>
          </a:p>
        </p:txBody>
      </p:sp>
    </p:spTree>
    <p:extLst>
      <p:ext uri="{BB962C8B-B14F-4D97-AF65-F5344CB8AC3E}">
        <p14:creationId xmlns:p14="http://schemas.microsoft.com/office/powerpoint/2010/main" val="1389924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40AF13-866C-4796-9EE1-8B9FC9A29742}" type="datetimeFigureOut">
              <a:rPr lang="en-GB" smtClean="0"/>
              <a:t>20/08/2018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F42B43-9D6E-4341-B560-AE311F467CAE}" type="slidenum">
              <a:rPr lang="en-GB" smtClean="0"/>
              <a:t>‹#›</a:t>
            </a:fld>
            <a:endParaRPr lang="en-GB"/>
          </a:p>
        </p:txBody>
      </p:sp>
    </p:spTree>
    <p:extLst>
      <p:ext uri="{BB962C8B-B14F-4D97-AF65-F5344CB8AC3E}">
        <p14:creationId xmlns:p14="http://schemas.microsoft.com/office/powerpoint/2010/main" val="3323827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40AF13-866C-4796-9EE1-8B9FC9A29742}" type="datetimeFigureOut">
              <a:rPr lang="en-GB" smtClean="0"/>
              <a:t>20/08/2018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F42B43-9D6E-4341-B560-AE311F467CAE}" type="slidenum">
              <a:rPr lang="en-GB" smtClean="0"/>
              <a:t>‹#›</a:t>
            </a:fld>
            <a:endParaRPr lang="en-GB"/>
          </a:p>
        </p:txBody>
      </p:sp>
    </p:spTree>
    <p:extLst>
      <p:ext uri="{BB962C8B-B14F-4D97-AF65-F5344CB8AC3E}">
        <p14:creationId xmlns:p14="http://schemas.microsoft.com/office/powerpoint/2010/main" val="107530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8" y="273050"/>
            <a:ext cx="8620125" cy="631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655676" y="3863950"/>
            <a:ext cx="5832648" cy="1077218"/>
          </a:xfrm>
          <a:prstGeom prst="rect">
            <a:avLst/>
          </a:prstGeom>
          <a:noFill/>
        </p:spPr>
        <p:txBody>
          <a:bodyPr wrap="square" rtlCol="0">
            <a:spAutoFit/>
          </a:bodyPr>
          <a:lstStyle/>
          <a:p>
            <a:pPr algn="ctr"/>
            <a:r>
              <a:rPr lang="en-GB" sz="2800" dirty="0" smtClean="0">
                <a:solidFill>
                  <a:srgbClr val="0070C0"/>
                </a:solidFill>
                <a:latin typeface="VAG Rounded Std Thin" pitchFamily="34" charset="0"/>
              </a:rPr>
              <a:t>Preparation </a:t>
            </a:r>
            <a:r>
              <a:rPr lang="en-GB" sz="2800" smtClean="0">
                <a:solidFill>
                  <a:srgbClr val="0070C0"/>
                </a:solidFill>
                <a:latin typeface="VAG Rounded Std Thin" pitchFamily="34" charset="0"/>
              </a:rPr>
              <a:t>for Secondary </a:t>
            </a:r>
            <a:r>
              <a:rPr lang="en-GB" sz="2800" dirty="0" smtClean="0">
                <a:solidFill>
                  <a:srgbClr val="0070C0"/>
                </a:solidFill>
                <a:latin typeface="VAG Rounded Std Thin" pitchFamily="34" charset="0"/>
              </a:rPr>
              <a:t>School</a:t>
            </a:r>
          </a:p>
          <a:p>
            <a:pPr algn="ctr"/>
            <a:r>
              <a:rPr lang="en-GB" dirty="0" smtClean="0">
                <a:solidFill>
                  <a:srgbClr val="0070C0"/>
                </a:solidFill>
                <a:latin typeface="VAG Rounded Std Light" pitchFamily="34" charset="0"/>
              </a:rPr>
              <a:t>How to get the most out of school when </a:t>
            </a:r>
            <a:br>
              <a:rPr lang="en-GB" dirty="0" smtClean="0">
                <a:solidFill>
                  <a:srgbClr val="0070C0"/>
                </a:solidFill>
                <a:latin typeface="VAG Rounded Std Light" pitchFamily="34" charset="0"/>
              </a:rPr>
            </a:br>
            <a:r>
              <a:rPr lang="en-GB" dirty="0" smtClean="0">
                <a:solidFill>
                  <a:srgbClr val="0070C0"/>
                </a:solidFill>
                <a:latin typeface="VAG Rounded Std Light" pitchFamily="34" charset="0"/>
              </a:rPr>
              <a:t>you have half a working heart.</a:t>
            </a:r>
            <a:endParaRPr lang="en-GB" dirty="0">
              <a:solidFill>
                <a:srgbClr val="0070C0"/>
              </a:solidFill>
              <a:latin typeface="VAG Rounded Std Light"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8009" b="31988"/>
          <a:stretch/>
        </p:blipFill>
        <p:spPr>
          <a:xfrm>
            <a:off x="993413" y="476672"/>
            <a:ext cx="6516216" cy="230402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8304" y="5435157"/>
            <a:ext cx="1298099" cy="833261"/>
          </a:xfrm>
          <a:prstGeom prst="rect">
            <a:avLst/>
          </a:prstGeom>
        </p:spPr>
      </p:pic>
    </p:spTree>
    <p:extLst>
      <p:ext uri="{BB962C8B-B14F-4D97-AF65-F5344CB8AC3E}">
        <p14:creationId xmlns:p14="http://schemas.microsoft.com/office/powerpoint/2010/main" val="1601447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8" y="273050"/>
            <a:ext cx="8620125" cy="631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a:extLst>
              <a:ext uri="{FF2B5EF4-FFF2-40B4-BE49-F238E27FC236}">
                <a16:creationId xmlns="" xmlns:a16="http://schemas.microsoft.com/office/drawing/2014/main" id="{818C7A01-E0F3-4C56-8A6D-17673DA6ADC0}"/>
              </a:ext>
            </a:extLst>
          </p:cNvPr>
          <p:cNvSpPr/>
          <p:nvPr/>
        </p:nvSpPr>
        <p:spPr>
          <a:xfrm>
            <a:off x="571696" y="1284443"/>
            <a:ext cx="8000608" cy="34407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683568" y="1441807"/>
            <a:ext cx="7776864" cy="3139321"/>
          </a:xfrm>
          <a:prstGeom prst="rect">
            <a:avLst/>
          </a:prstGeom>
          <a:noFill/>
        </p:spPr>
        <p:txBody>
          <a:bodyPr wrap="square" rtlCol="0">
            <a:spAutoFit/>
          </a:bodyPr>
          <a:lstStyle/>
          <a:p>
            <a:r>
              <a:rPr lang="en-GB" dirty="0" smtClean="0">
                <a:solidFill>
                  <a:schemeClr val="bg1"/>
                </a:solidFill>
                <a:latin typeface="HelveticaNeueLT Std" pitchFamily="34" charset="0"/>
              </a:rPr>
              <a:t>All children with a long-term health condition must have a Healthcare Plan</a:t>
            </a:r>
            <a:r>
              <a:rPr lang="en-GB" dirty="0">
                <a:solidFill>
                  <a:schemeClr val="bg1"/>
                </a:solidFill>
                <a:latin typeface="HelveticaNeueLT Std" pitchFamily="34" charset="0"/>
              </a:rPr>
              <a:t> </a:t>
            </a:r>
            <a:r>
              <a:rPr lang="en-GB" dirty="0" smtClean="0">
                <a:solidFill>
                  <a:schemeClr val="bg1"/>
                </a:solidFill>
                <a:latin typeface="HelveticaNeueLT Std" pitchFamily="34" charset="0"/>
              </a:rPr>
              <a:t>(HCP) in </a:t>
            </a:r>
            <a:r>
              <a:rPr lang="en-GB" dirty="0" smtClean="0">
                <a:solidFill>
                  <a:schemeClr val="bg1"/>
                </a:solidFill>
                <a:latin typeface="HelveticaNeueLT Std" pitchFamily="34" charset="0"/>
              </a:rPr>
              <a:t>place.</a:t>
            </a:r>
            <a:endParaRPr lang="en-GB" dirty="0" smtClean="0">
              <a:solidFill>
                <a:schemeClr val="bg1"/>
              </a:solidFill>
              <a:latin typeface="HelveticaNeueLT Std" pitchFamily="34" charset="0"/>
            </a:endParaRPr>
          </a:p>
          <a:p>
            <a:endParaRPr lang="en-GB" dirty="0">
              <a:solidFill>
                <a:schemeClr val="bg1"/>
              </a:solidFill>
              <a:latin typeface="HelveticaNeueLT Std" pitchFamily="34" charset="0"/>
            </a:endParaRPr>
          </a:p>
          <a:p>
            <a:r>
              <a:rPr lang="en-GB" i="1" dirty="0" smtClean="0">
                <a:solidFill>
                  <a:schemeClr val="bg1"/>
                </a:solidFill>
                <a:latin typeface="HelveticaNeueLT Std" pitchFamily="34" charset="0"/>
              </a:rPr>
              <a:t>This is the law adopted in 2014 as part of the Child and Family Bill.</a:t>
            </a:r>
          </a:p>
          <a:p>
            <a:endParaRPr lang="en-GB" dirty="0">
              <a:solidFill>
                <a:schemeClr val="bg1"/>
              </a:solidFill>
              <a:latin typeface="HelveticaNeueLT Std" pitchFamily="34" charset="0"/>
            </a:endParaRPr>
          </a:p>
          <a:p>
            <a:r>
              <a:rPr lang="en-GB" dirty="0" smtClean="0">
                <a:solidFill>
                  <a:schemeClr val="bg1"/>
                </a:solidFill>
                <a:latin typeface="HelveticaNeueLT Std" pitchFamily="34" charset="0"/>
              </a:rPr>
              <a:t>All </a:t>
            </a:r>
            <a:r>
              <a:rPr lang="en-GB" dirty="0" smtClean="0">
                <a:solidFill>
                  <a:schemeClr val="bg1"/>
                </a:solidFill>
                <a:latin typeface="HelveticaNeueLT Std" pitchFamily="34" charset="0"/>
              </a:rPr>
              <a:t>education </a:t>
            </a:r>
            <a:r>
              <a:rPr lang="en-GB" dirty="0">
                <a:solidFill>
                  <a:schemeClr val="bg1"/>
                </a:solidFill>
                <a:latin typeface="HelveticaNeueLT Std" pitchFamily="34" charset="0"/>
              </a:rPr>
              <a:t>a</a:t>
            </a:r>
            <a:r>
              <a:rPr lang="en-GB" dirty="0" smtClean="0">
                <a:solidFill>
                  <a:schemeClr val="bg1"/>
                </a:solidFill>
                <a:latin typeface="HelveticaNeueLT Std" pitchFamily="34" charset="0"/>
              </a:rPr>
              <a:t>uthorities </a:t>
            </a:r>
            <a:r>
              <a:rPr lang="en-GB" dirty="0" smtClean="0">
                <a:solidFill>
                  <a:schemeClr val="bg1"/>
                </a:solidFill>
                <a:latin typeface="HelveticaNeueLT Std" pitchFamily="34" charset="0"/>
              </a:rPr>
              <a:t>will have their own template for HCP completion.</a:t>
            </a:r>
          </a:p>
          <a:p>
            <a:endParaRPr lang="en-GB" dirty="0">
              <a:solidFill>
                <a:schemeClr val="bg1"/>
              </a:solidFill>
              <a:latin typeface="HelveticaNeueLT Std" pitchFamily="34" charset="0"/>
            </a:endParaRPr>
          </a:p>
          <a:p>
            <a:r>
              <a:rPr lang="en-GB" dirty="0" smtClean="0">
                <a:solidFill>
                  <a:schemeClr val="bg1"/>
                </a:solidFill>
                <a:latin typeface="HelveticaNeueLT Std" pitchFamily="34" charset="0"/>
              </a:rPr>
              <a:t>Specialist nurses from the </a:t>
            </a:r>
            <a:r>
              <a:rPr lang="en-GB" dirty="0" smtClean="0">
                <a:solidFill>
                  <a:schemeClr val="bg1"/>
                </a:solidFill>
                <a:latin typeface="HelveticaNeueLT Std" pitchFamily="34" charset="0"/>
              </a:rPr>
              <a:t>cardiac </a:t>
            </a:r>
            <a:r>
              <a:rPr lang="en-GB" dirty="0">
                <a:solidFill>
                  <a:schemeClr val="bg1"/>
                </a:solidFill>
                <a:latin typeface="HelveticaNeueLT Std" pitchFamily="34" charset="0"/>
              </a:rPr>
              <a:t>u</a:t>
            </a:r>
            <a:r>
              <a:rPr lang="en-GB" dirty="0" smtClean="0">
                <a:solidFill>
                  <a:schemeClr val="bg1"/>
                </a:solidFill>
                <a:latin typeface="HelveticaNeueLT Std" pitchFamily="34" charset="0"/>
              </a:rPr>
              <a:t>nit</a:t>
            </a:r>
            <a:r>
              <a:rPr lang="en-GB" dirty="0" smtClean="0">
                <a:solidFill>
                  <a:schemeClr val="bg1"/>
                </a:solidFill>
                <a:latin typeface="HelveticaNeueLT Std" pitchFamily="34" charset="0"/>
              </a:rPr>
              <a:t>, in partnership with the school </a:t>
            </a:r>
            <a:r>
              <a:rPr lang="en-GB" dirty="0">
                <a:solidFill>
                  <a:schemeClr val="bg1"/>
                </a:solidFill>
                <a:latin typeface="HelveticaNeueLT Std" pitchFamily="34" charset="0"/>
              </a:rPr>
              <a:t>n</a:t>
            </a:r>
            <a:r>
              <a:rPr lang="en-GB" dirty="0" smtClean="0">
                <a:solidFill>
                  <a:schemeClr val="bg1"/>
                </a:solidFill>
                <a:latin typeface="HelveticaNeueLT Std" pitchFamily="34" charset="0"/>
              </a:rPr>
              <a:t>urse, parents and teachers will complete the form.</a:t>
            </a:r>
          </a:p>
          <a:p>
            <a:endParaRPr lang="en-GB" dirty="0">
              <a:solidFill>
                <a:schemeClr val="bg1"/>
              </a:solidFill>
              <a:latin typeface="HelveticaNeueLT Std" pitchFamily="34" charset="0"/>
            </a:endParaRPr>
          </a:p>
          <a:p>
            <a:r>
              <a:rPr lang="en-GB" dirty="0" smtClean="0">
                <a:solidFill>
                  <a:schemeClr val="bg1"/>
                </a:solidFill>
                <a:latin typeface="HelveticaNeueLT Std" pitchFamily="34" charset="0"/>
              </a:rPr>
              <a:t>Children in secondary school should be included in setting the plan.</a:t>
            </a:r>
            <a:endParaRPr lang="en-GB" dirty="0">
              <a:solidFill>
                <a:schemeClr val="bg1"/>
              </a:solidFill>
              <a:latin typeface="HelveticaNeueLT Std" pitchFamily="34" charset="0"/>
            </a:endParaRPr>
          </a:p>
        </p:txBody>
      </p:sp>
      <p:sp>
        <p:nvSpPr>
          <p:cNvPr id="10" name="TextBox 9"/>
          <p:cNvSpPr txBox="1"/>
          <p:nvPr/>
        </p:nvSpPr>
        <p:spPr>
          <a:xfrm>
            <a:off x="323528" y="332656"/>
            <a:ext cx="4976272" cy="523220"/>
          </a:xfrm>
          <a:prstGeom prst="rect">
            <a:avLst/>
          </a:prstGeom>
          <a:noFill/>
        </p:spPr>
        <p:txBody>
          <a:bodyPr wrap="square" rtlCol="0">
            <a:spAutoFit/>
          </a:bodyPr>
          <a:lstStyle/>
          <a:p>
            <a:r>
              <a:rPr lang="en-GB" sz="2800" dirty="0" smtClean="0">
                <a:solidFill>
                  <a:srgbClr val="007FAF"/>
                </a:solidFill>
                <a:latin typeface="VAG Rounded Std Thin" pitchFamily="34" charset="0"/>
              </a:rPr>
              <a:t>Healthcare Plans - HCP</a:t>
            </a:r>
            <a:endParaRPr lang="en-GB" sz="2800" dirty="0">
              <a:solidFill>
                <a:srgbClr val="007FAF"/>
              </a:solidFill>
              <a:latin typeface="VAG Rounded Std Thin" pitchFamily="34" charset="0"/>
            </a:endParaRPr>
          </a:p>
        </p:txBody>
      </p:sp>
    </p:spTree>
    <p:extLst>
      <p:ext uri="{BB962C8B-B14F-4D97-AF65-F5344CB8AC3E}">
        <p14:creationId xmlns:p14="http://schemas.microsoft.com/office/powerpoint/2010/main" val="1836749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8" y="273050"/>
            <a:ext cx="8620125" cy="631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23528" y="332656"/>
            <a:ext cx="4976272" cy="523220"/>
          </a:xfrm>
          <a:prstGeom prst="rect">
            <a:avLst/>
          </a:prstGeom>
          <a:noFill/>
        </p:spPr>
        <p:txBody>
          <a:bodyPr wrap="square" rtlCol="0">
            <a:spAutoFit/>
          </a:bodyPr>
          <a:lstStyle/>
          <a:p>
            <a:r>
              <a:rPr lang="en-GB" sz="2800" dirty="0" smtClean="0">
                <a:solidFill>
                  <a:srgbClr val="007FAF"/>
                </a:solidFill>
                <a:latin typeface="VAG Rounded Std Thin" pitchFamily="34" charset="0"/>
              </a:rPr>
              <a:t>Participation</a:t>
            </a:r>
            <a:endParaRPr lang="en-GB" sz="2800" dirty="0">
              <a:solidFill>
                <a:srgbClr val="007FAF"/>
              </a:solidFill>
              <a:latin typeface="VAG Rounded Std Thin" pitchFamily="34" charset="0"/>
            </a:endParaRPr>
          </a:p>
        </p:txBody>
      </p:sp>
      <p:sp>
        <p:nvSpPr>
          <p:cNvPr id="11" name="TextBox 10"/>
          <p:cNvSpPr txBox="1"/>
          <p:nvPr/>
        </p:nvSpPr>
        <p:spPr>
          <a:xfrm>
            <a:off x="395536" y="1868631"/>
            <a:ext cx="6696744" cy="1200329"/>
          </a:xfrm>
          <a:prstGeom prst="rect">
            <a:avLst/>
          </a:prstGeom>
          <a:solidFill>
            <a:srgbClr val="FFC000"/>
          </a:solidFill>
        </p:spPr>
        <p:txBody>
          <a:bodyPr wrap="square" rtlCol="0">
            <a:spAutoFit/>
          </a:bodyPr>
          <a:lstStyle/>
          <a:p>
            <a:pPr algn="ctr"/>
            <a:r>
              <a:rPr lang="en-GB" b="1" dirty="0">
                <a:latin typeface="HelveticaNeueLT Std" pitchFamily="34" charset="0"/>
              </a:rPr>
              <a:t>Remember the </a:t>
            </a:r>
            <a:r>
              <a:rPr lang="en-GB" b="1" dirty="0">
                <a:solidFill>
                  <a:schemeClr val="bg1"/>
                </a:solidFill>
                <a:latin typeface="HelveticaNeueLT Std" pitchFamily="34" charset="0"/>
              </a:rPr>
              <a:t>GOLDEN</a:t>
            </a:r>
            <a:r>
              <a:rPr lang="en-GB" b="1" dirty="0">
                <a:latin typeface="HelveticaNeueLT Std" pitchFamily="34" charset="0"/>
              </a:rPr>
              <a:t> RULE </a:t>
            </a:r>
            <a:r>
              <a:rPr lang="en-GB" b="1" dirty="0" smtClean="0">
                <a:latin typeface="HelveticaNeueLT Std" pitchFamily="34" charset="0"/>
              </a:rPr>
              <a:t> </a:t>
            </a:r>
            <a:br>
              <a:rPr lang="en-GB" b="1" dirty="0" smtClean="0">
                <a:latin typeface="HelveticaNeueLT Std" pitchFamily="34" charset="0"/>
              </a:rPr>
            </a:br>
            <a:r>
              <a:rPr lang="en-GB" dirty="0">
                <a:latin typeface="HelveticaNeueLT Std" pitchFamily="34" charset="0"/>
              </a:rPr>
              <a:t>C</a:t>
            </a:r>
            <a:r>
              <a:rPr lang="en-GB" dirty="0" smtClean="0">
                <a:latin typeface="HelveticaNeueLT Std" pitchFamily="34" charset="0"/>
              </a:rPr>
              <a:t>hildren </a:t>
            </a:r>
            <a:r>
              <a:rPr lang="en-GB" dirty="0">
                <a:latin typeface="HelveticaNeueLT Std" pitchFamily="34" charset="0"/>
              </a:rPr>
              <a:t>exercising should be able to have a conversation with their teacher whilst </a:t>
            </a:r>
            <a:r>
              <a:rPr lang="en-GB" dirty="0" smtClean="0">
                <a:latin typeface="HelveticaNeueLT Std" pitchFamily="34" charset="0"/>
              </a:rPr>
              <a:t>they </a:t>
            </a:r>
            <a:r>
              <a:rPr lang="en-GB" dirty="0">
                <a:latin typeface="HelveticaNeueLT Std" pitchFamily="34" charset="0"/>
              </a:rPr>
              <a:t>exercise. </a:t>
            </a:r>
            <a:r>
              <a:rPr lang="en-GB" dirty="0" smtClean="0">
                <a:latin typeface="HelveticaNeueLT Std" pitchFamily="34" charset="0"/>
              </a:rPr>
              <a:t>If </a:t>
            </a:r>
            <a:r>
              <a:rPr lang="en-GB" dirty="0">
                <a:latin typeface="HelveticaNeueLT Std" pitchFamily="34" charset="0"/>
              </a:rPr>
              <a:t>they can not talk they are working too hard. </a:t>
            </a:r>
            <a:endParaRPr lang="en-GB"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8304" y="4229471"/>
            <a:ext cx="1523643" cy="2286000"/>
          </a:xfrm>
          <a:prstGeom prst="rect">
            <a:avLst/>
          </a:prstGeom>
          <a:ln w="9525">
            <a:solidFill>
              <a:schemeClr val="bg1"/>
            </a:solidFill>
          </a:ln>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8304" y="1628800"/>
            <a:ext cx="1495624" cy="2371083"/>
          </a:xfrm>
          <a:prstGeom prst="rect">
            <a:avLst/>
          </a:prstGeom>
          <a:ln>
            <a:solidFill>
              <a:schemeClr val="bg1"/>
            </a:solidFill>
          </a:ln>
        </p:spPr>
      </p:pic>
      <p:sp>
        <p:nvSpPr>
          <p:cNvPr id="14" name="TextBox 13"/>
          <p:cNvSpPr txBox="1"/>
          <p:nvPr/>
        </p:nvSpPr>
        <p:spPr>
          <a:xfrm>
            <a:off x="323528" y="3365698"/>
            <a:ext cx="6696744" cy="3231654"/>
          </a:xfrm>
          <a:prstGeom prst="rect">
            <a:avLst/>
          </a:prstGeom>
          <a:noFill/>
        </p:spPr>
        <p:txBody>
          <a:bodyPr wrap="square" rtlCol="0">
            <a:spAutoFit/>
          </a:bodyPr>
          <a:lstStyle/>
          <a:p>
            <a:r>
              <a:rPr lang="en-GB" b="1" dirty="0" smtClean="0">
                <a:solidFill>
                  <a:srgbClr val="007FAF"/>
                </a:solidFill>
                <a:latin typeface="HelveticaNeueLT Std" pitchFamily="34" charset="0"/>
              </a:rPr>
              <a:t>www.lhm.org.uk/information/lifestyle-information/sports-and-exercise/</a:t>
            </a:r>
          </a:p>
          <a:p>
            <a:pPr algn="ctr"/>
            <a:endParaRPr lang="en-GB" sz="2000" dirty="0">
              <a:latin typeface="VAG Rounded Std Light" pitchFamily="34" charset="0"/>
            </a:endParaRPr>
          </a:p>
          <a:p>
            <a:r>
              <a:rPr lang="en-GB" sz="2000" dirty="0" smtClean="0">
                <a:solidFill>
                  <a:srgbClr val="007FAF"/>
                </a:solidFill>
                <a:latin typeface="VAG Rounded Std Light" pitchFamily="34" charset="0"/>
              </a:rPr>
              <a:t>Drama, singing, playing an instrument</a:t>
            </a:r>
            <a:r>
              <a:rPr lang="en-GB" sz="2000" b="1" dirty="0" smtClean="0">
                <a:solidFill>
                  <a:srgbClr val="007FAF"/>
                </a:solidFill>
                <a:latin typeface="VAG Rounded Std Light" pitchFamily="34" charset="0"/>
              </a:rPr>
              <a:t> </a:t>
            </a:r>
            <a:r>
              <a:rPr lang="en-GB" dirty="0" smtClean="0">
                <a:latin typeface="HelveticaNeueLT Std" pitchFamily="34" charset="0"/>
              </a:rPr>
              <a:t>– All these activities can be encouraged with the same safety considerations as set out for sport.</a:t>
            </a:r>
          </a:p>
          <a:p>
            <a:endParaRPr lang="en-GB" dirty="0">
              <a:latin typeface="HelveticaNeueLT Std" pitchFamily="34" charset="0"/>
            </a:endParaRPr>
          </a:p>
          <a:p>
            <a:r>
              <a:rPr lang="en-GB" sz="2000" dirty="0" smtClean="0">
                <a:solidFill>
                  <a:srgbClr val="007FAF"/>
                </a:solidFill>
                <a:latin typeface="VAG Rounded Std Light" pitchFamily="34" charset="0"/>
              </a:rPr>
              <a:t>School trips</a:t>
            </a:r>
            <a:r>
              <a:rPr lang="en-GB" sz="2000" dirty="0" smtClean="0">
                <a:latin typeface="VAG Rounded Std Light" pitchFamily="34" charset="0"/>
              </a:rPr>
              <a:t> </a:t>
            </a:r>
            <a:r>
              <a:rPr lang="en-GB" dirty="0" smtClean="0">
                <a:latin typeface="HelveticaNeueLT Std" pitchFamily="34" charset="0"/>
              </a:rPr>
              <a:t>–</a:t>
            </a:r>
            <a:r>
              <a:rPr lang="en-GB" b="1" dirty="0" smtClean="0">
                <a:latin typeface="HelveticaNeueLT Std" pitchFamily="34" charset="0"/>
              </a:rPr>
              <a:t> </a:t>
            </a:r>
            <a:r>
              <a:rPr lang="en-GB" dirty="0" smtClean="0">
                <a:latin typeface="HelveticaNeueLT Std" pitchFamily="34" charset="0"/>
              </a:rPr>
              <a:t>Children with half a heart can and should be included in school trips and out of school activities. Discussion with parents when planning activities should be encouraged so that full inclusion is possible.</a:t>
            </a:r>
            <a:endParaRPr lang="en-GB" dirty="0">
              <a:latin typeface="HelveticaNeueLT Std" pitchFamily="34" charset="0"/>
            </a:endParaRPr>
          </a:p>
        </p:txBody>
      </p:sp>
      <p:sp>
        <p:nvSpPr>
          <p:cNvPr id="15" name="TextBox 14"/>
          <p:cNvSpPr txBox="1"/>
          <p:nvPr/>
        </p:nvSpPr>
        <p:spPr>
          <a:xfrm>
            <a:off x="323528" y="908720"/>
            <a:ext cx="8496944" cy="954107"/>
          </a:xfrm>
          <a:prstGeom prst="rect">
            <a:avLst/>
          </a:prstGeom>
          <a:noFill/>
        </p:spPr>
        <p:txBody>
          <a:bodyPr wrap="square" rtlCol="0">
            <a:spAutoFit/>
          </a:bodyPr>
          <a:lstStyle/>
          <a:p>
            <a:r>
              <a:rPr lang="en-GB" sz="2000" dirty="0" smtClean="0">
                <a:solidFill>
                  <a:srgbClr val="007FAF"/>
                </a:solidFill>
                <a:latin typeface="VAG Rounded Std Light" pitchFamily="34" charset="0"/>
              </a:rPr>
              <a:t>Sport and </a:t>
            </a:r>
            <a:r>
              <a:rPr lang="en-GB" sz="2000" dirty="0">
                <a:solidFill>
                  <a:srgbClr val="007FAF"/>
                </a:solidFill>
                <a:latin typeface="VAG Rounded Std Light" pitchFamily="34" charset="0"/>
              </a:rPr>
              <a:t>e</a:t>
            </a:r>
            <a:r>
              <a:rPr lang="en-GB" sz="2000" dirty="0" smtClean="0">
                <a:solidFill>
                  <a:srgbClr val="007FAF"/>
                </a:solidFill>
                <a:latin typeface="VAG Rounded Std Light" pitchFamily="34" charset="0"/>
              </a:rPr>
              <a:t>xercise </a:t>
            </a:r>
            <a:r>
              <a:rPr lang="en-GB" dirty="0" smtClean="0">
                <a:latin typeface="HelveticaNeueLT Std" pitchFamily="34" charset="0"/>
              </a:rPr>
              <a:t>– Most children can take a part in PE but care must be taken to ensure that they take part at a safe level. </a:t>
            </a:r>
          </a:p>
          <a:p>
            <a:endParaRPr lang="en-GB" dirty="0">
              <a:latin typeface="HelveticaNeueLT Std" pitchFamily="34" charset="0"/>
            </a:endParaRPr>
          </a:p>
        </p:txBody>
      </p:sp>
    </p:spTree>
    <p:extLst>
      <p:ext uri="{BB962C8B-B14F-4D97-AF65-F5344CB8AC3E}">
        <p14:creationId xmlns:p14="http://schemas.microsoft.com/office/powerpoint/2010/main" val="3368442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8" y="273050"/>
            <a:ext cx="8620125" cy="631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707904" y="3651989"/>
            <a:ext cx="4536504" cy="2662267"/>
          </a:xfrm>
          <a:prstGeom prst="rect">
            <a:avLst/>
          </a:prstGeom>
          <a:noFill/>
        </p:spPr>
        <p:txBody>
          <a:bodyPr wrap="square" rtlCol="0">
            <a:spAutoFit/>
          </a:bodyPr>
          <a:lstStyle/>
          <a:p>
            <a:pPr>
              <a:spcAft>
                <a:spcPts val="600"/>
              </a:spcAft>
            </a:pPr>
            <a:r>
              <a:rPr lang="en-GB" dirty="0" smtClean="0">
                <a:latin typeface="HelveticaNeueLT Std" pitchFamily="34" charset="0"/>
              </a:rPr>
              <a:t>Finding support in getting around saves energy for learning.</a:t>
            </a:r>
          </a:p>
          <a:p>
            <a:pPr marL="285750" indent="-285750">
              <a:buFont typeface="Arial" panose="020B0604020202020204" pitchFamily="34" charset="0"/>
              <a:buChar char="•"/>
            </a:pPr>
            <a:r>
              <a:rPr lang="en-GB" dirty="0" smtClean="0">
                <a:latin typeface="HelveticaNeueLT Std" pitchFamily="34" charset="0"/>
              </a:rPr>
              <a:t>Electric scooter to get around </a:t>
            </a:r>
            <a:r>
              <a:rPr lang="en-GB" dirty="0" smtClean="0">
                <a:latin typeface="HelveticaNeueLT Std" pitchFamily="34" charset="0"/>
              </a:rPr>
              <a:t>school.</a:t>
            </a:r>
            <a:endParaRPr lang="en-GB" dirty="0" smtClean="0">
              <a:latin typeface="HelveticaNeueLT Std" pitchFamily="34" charset="0"/>
            </a:endParaRPr>
          </a:p>
          <a:p>
            <a:pPr marL="285750" indent="-285750">
              <a:buFont typeface="Arial" panose="020B0604020202020204" pitchFamily="34" charset="0"/>
              <a:buChar char="•"/>
            </a:pPr>
            <a:r>
              <a:rPr lang="en-GB" dirty="0" smtClean="0">
                <a:latin typeface="HelveticaNeueLT Std" pitchFamily="34" charset="0"/>
              </a:rPr>
              <a:t>Help with a wheelchair when children are tired or on a school </a:t>
            </a:r>
            <a:r>
              <a:rPr lang="en-GB" dirty="0" smtClean="0">
                <a:latin typeface="HelveticaNeueLT Std" pitchFamily="34" charset="0"/>
              </a:rPr>
              <a:t>trip.</a:t>
            </a:r>
            <a:endParaRPr lang="en-GB" dirty="0" smtClean="0">
              <a:latin typeface="HelveticaNeueLT Std" pitchFamily="34" charset="0"/>
            </a:endParaRPr>
          </a:p>
          <a:p>
            <a:pPr marL="285750" indent="-285750">
              <a:buFont typeface="Arial" panose="020B0604020202020204" pitchFamily="34" charset="0"/>
              <a:buChar char="•"/>
            </a:pPr>
            <a:r>
              <a:rPr lang="en-GB" dirty="0" smtClean="0">
                <a:latin typeface="HelveticaNeueLT Std" pitchFamily="34" charset="0"/>
              </a:rPr>
              <a:t>Leaving a classroom early to get to the next </a:t>
            </a:r>
            <a:r>
              <a:rPr lang="en-GB" dirty="0" smtClean="0">
                <a:latin typeface="HelveticaNeueLT Std" pitchFamily="34" charset="0"/>
              </a:rPr>
              <a:t>class.</a:t>
            </a:r>
            <a:endParaRPr lang="en-GB" dirty="0" smtClean="0">
              <a:latin typeface="HelveticaNeueLT Std" pitchFamily="34" charset="0"/>
            </a:endParaRPr>
          </a:p>
          <a:p>
            <a:pPr marL="285750" indent="-285750">
              <a:buFont typeface="Arial" panose="020B0604020202020204" pitchFamily="34" charset="0"/>
              <a:buChar char="•"/>
            </a:pPr>
            <a:r>
              <a:rPr lang="en-GB" dirty="0" smtClean="0">
                <a:latin typeface="HelveticaNeueLT Std" pitchFamily="34" charset="0"/>
              </a:rPr>
              <a:t>Using the school lift to avoid the</a:t>
            </a:r>
            <a:br>
              <a:rPr lang="en-GB" dirty="0" smtClean="0">
                <a:latin typeface="HelveticaNeueLT Std" pitchFamily="34" charset="0"/>
              </a:rPr>
            </a:br>
            <a:r>
              <a:rPr lang="en-GB" dirty="0" smtClean="0">
                <a:latin typeface="HelveticaNeueLT Std" pitchFamily="34" charset="0"/>
              </a:rPr>
              <a:t>stairs.</a:t>
            </a:r>
            <a:endParaRPr lang="en-GB" dirty="0">
              <a:latin typeface="HelveticaNeueLT Std" pitchFamily="34" charset="0"/>
            </a:endParaRPr>
          </a:p>
        </p:txBody>
      </p:sp>
      <p:sp>
        <p:nvSpPr>
          <p:cNvPr id="9" name="TextBox 8"/>
          <p:cNvSpPr txBox="1"/>
          <p:nvPr/>
        </p:nvSpPr>
        <p:spPr>
          <a:xfrm>
            <a:off x="323528" y="332656"/>
            <a:ext cx="4976272" cy="523220"/>
          </a:xfrm>
          <a:prstGeom prst="rect">
            <a:avLst/>
          </a:prstGeom>
          <a:noFill/>
        </p:spPr>
        <p:txBody>
          <a:bodyPr wrap="square" rtlCol="0">
            <a:spAutoFit/>
          </a:bodyPr>
          <a:lstStyle/>
          <a:p>
            <a:r>
              <a:rPr lang="en-GB" sz="2800" dirty="0" smtClean="0">
                <a:solidFill>
                  <a:srgbClr val="007FAF"/>
                </a:solidFill>
                <a:latin typeface="VAG Rounded Std Thin" pitchFamily="34" charset="0"/>
              </a:rPr>
              <a:t>Mobility</a:t>
            </a:r>
            <a:endParaRPr lang="en-GB" sz="2800" dirty="0">
              <a:solidFill>
                <a:srgbClr val="007FAF"/>
              </a:solidFill>
              <a:latin typeface="VAG Rounded Std Thin" pitchFamily="34" charset="0"/>
            </a:endParaRP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8736" y="1052736"/>
            <a:ext cx="3929608" cy="2213864"/>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773" y="4437112"/>
            <a:ext cx="2537998" cy="1697286"/>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319"/>
          <a:stretch/>
        </p:blipFill>
        <p:spPr bwMode="auto">
          <a:xfrm>
            <a:off x="467544" y="1052736"/>
            <a:ext cx="2812938" cy="2812938"/>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17404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8" y="273050"/>
            <a:ext cx="8620125" cy="631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23528" y="332656"/>
            <a:ext cx="4976272" cy="523220"/>
          </a:xfrm>
          <a:prstGeom prst="rect">
            <a:avLst/>
          </a:prstGeom>
          <a:noFill/>
        </p:spPr>
        <p:txBody>
          <a:bodyPr wrap="square" rtlCol="0">
            <a:spAutoFit/>
          </a:bodyPr>
          <a:lstStyle/>
          <a:p>
            <a:r>
              <a:rPr lang="en-GB" sz="2800" dirty="0" smtClean="0">
                <a:solidFill>
                  <a:srgbClr val="007FAF"/>
                </a:solidFill>
                <a:latin typeface="VAG Rounded Std Thin" pitchFamily="34" charset="0"/>
              </a:rPr>
              <a:t>Inclusion</a:t>
            </a:r>
            <a:endParaRPr lang="en-GB" sz="2800" dirty="0">
              <a:solidFill>
                <a:srgbClr val="007FAF"/>
              </a:solidFill>
              <a:latin typeface="VAG Rounded Std Thin" pitchFamily="34" charset="0"/>
            </a:endParaRPr>
          </a:p>
        </p:txBody>
      </p:sp>
      <p:sp>
        <p:nvSpPr>
          <p:cNvPr id="8" name="TextBox 7"/>
          <p:cNvSpPr txBox="1"/>
          <p:nvPr/>
        </p:nvSpPr>
        <p:spPr>
          <a:xfrm>
            <a:off x="332656" y="908720"/>
            <a:ext cx="8487816" cy="5262979"/>
          </a:xfrm>
          <a:prstGeom prst="rect">
            <a:avLst/>
          </a:prstGeom>
          <a:noFill/>
        </p:spPr>
        <p:txBody>
          <a:bodyPr wrap="square" rtlCol="0">
            <a:spAutoFit/>
          </a:bodyPr>
          <a:lstStyle/>
          <a:p>
            <a:r>
              <a:rPr lang="en-GB" dirty="0" smtClean="0">
                <a:latin typeface="HelveticaNeueLT Std" pitchFamily="34" charset="0"/>
              </a:rPr>
              <a:t>Being a young person with a single ventricle heart condition can mean you miss out on so much. This can have a detrimental effect on morale and mental health.</a:t>
            </a:r>
          </a:p>
          <a:p>
            <a:pPr>
              <a:spcAft>
                <a:spcPts val="1200"/>
              </a:spcAft>
            </a:pPr>
            <a:r>
              <a:rPr lang="en-GB" dirty="0" smtClean="0">
                <a:latin typeface="HelveticaNeueLT Std" pitchFamily="34" charset="0"/>
              </a:rPr>
              <a:t>How can you as a school help with this?</a:t>
            </a:r>
          </a:p>
          <a:p>
            <a:pPr>
              <a:spcAft>
                <a:spcPts val="1200"/>
              </a:spcAft>
            </a:pPr>
            <a:r>
              <a:rPr lang="en-GB" b="1" dirty="0" smtClean="0">
                <a:solidFill>
                  <a:srgbClr val="007FAF"/>
                </a:solidFill>
                <a:latin typeface="HelveticaNeueLT Std" pitchFamily="34" charset="0"/>
              </a:rPr>
              <a:t>Remember to be inclusive</a:t>
            </a:r>
            <a:r>
              <a:rPr lang="en-GB" dirty="0" smtClean="0">
                <a:latin typeface="HelveticaNeueLT Std" pitchFamily="34" charset="0"/>
              </a:rPr>
              <a:t>, here are some examples of </a:t>
            </a:r>
            <a:r>
              <a:rPr lang="en-GB" dirty="0" smtClean="0">
                <a:latin typeface="HelveticaNeueLT Std" pitchFamily="34" charset="0"/>
              </a:rPr>
              <a:t>inclusivity:</a:t>
            </a:r>
            <a:endParaRPr lang="en-GB" dirty="0" smtClean="0">
              <a:latin typeface="HelveticaNeueLT Std" pitchFamily="34" charset="0"/>
            </a:endParaRPr>
          </a:p>
          <a:p>
            <a:r>
              <a:rPr lang="en-GB" b="1" dirty="0" smtClean="0">
                <a:solidFill>
                  <a:srgbClr val="007FAF"/>
                </a:solidFill>
                <a:latin typeface="HelveticaNeueLT Std" pitchFamily="34" charset="0"/>
              </a:rPr>
              <a:t>Attendance</a:t>
            </a:r>
            <a:r>
              <a:rPr lang="en-GB" dirty="0" smtClean="0">
                <a:latin typeface="HelveticaNeueLT Std" pitchFamily="34" charset="0"/>
              </a:rPr>
              <a:t> – young people with half a working heart have to have a substantial amount of time off school due to hospital appointments and low immune systems. A simple cold for you can be dangerous to them.</a:t>
            </a:r>
          </a:p>
          <a:p>
            <a:pPr>
              <a:spcAft>
                <a:spcPts val="1200"/>
              </a:spcAft>
            </a:pPr>
            <a:r>
              <a:rPr lang="en-GB" dirty="0" smtClean="0">
                <a:latin typeface="HelveticaNeueLT Std" pitchFamily="34" charset="0"/>
              </a:rPr>
              <a:t>Because of this they often miss out on awards and great school reward trips. </a:t>
            </a:r>
            <a:r>
              <a:rPr lang="en-GB" b="1" dirty="0" smtClean="0">
                <a:latin typeface="HelveticaNeueLT Std" pitchFamily="34" charset="0"/>
              </a:rPr>
              <a:t>Have you thought about an alternative target for them?</a:t>
            </a:r>
          </a:p>
          <a:p>
            <a:r>
              <a:rPr lang="en-GB" b="1" dirty="0" smtClean="0">
                <a:solidFill>
                  <a:srgbClr val="007FAF"/>
                </a:solidFill>
                <a:latin typeface="HelveticaNeueLT Std" pitchFamily="34" charset="0"/>
              </a:rPr>
              <a:t>Exams</a:t>
            </a:r>
            <a:r>
              <a:rPr lang="en-GB" dirty="0" smtClean="0">
                <a:latin typeface="HelveticaNeueLT Std" pitchFamily="34" charset="0"/>
              </a:rPr>
              <a:t> – this can be a stressful time for any pupil no matter their health. Lack of attendance and low energy can really impact </a:t>
            </a:r>
            <a:r>
              <a:rPr lang="en-GB" dirty="0" smtClean="0">
                <a:latin typeface="HelveticaNeueLT Std" pitchFamily="34" charset="0"/>
              </a:rPr>
              <a:t>the </a:t>
            </a:r>
            <a:r>
              <a:rPr lang="en-GB" dirty="0" smtClean="0">
                <a:latin typeface="HelveticaNeueLT Std" pitchFamily="34" charset="0"/>
              </a:rPr>
              <a:t>exams results for a young person with half a heart. </a:t>
            </a:r>
            <a:r>
              <a:rPr lang="en-GB" b="1" dirty="0" smtClean="0">
                <a:latin typeface="HelveticaNeueLT Std" pitchFamily="34" charset="0"/>
              </a:rPr>
              <a:t>Are you as a school providing alternative ways to support this?</a:t>
            </a:r>
          </a:p>
          <a:p>
            <a:pPr marL="285750" indent="-285750">
              <a:buFont typeface="Arial" panose="020B0604020202020204" pitchFamily="34" charset="0"/>
              <a:buChar char="•"/>
            </a:pPr>
            <a:r>
              <a:rPr lang="en-GB" dirty="0" smtClean="0">
                <a:latin typeface="HelveticaNeueLT Std" pitchFamily="34" charset="0"/>
              </a:rPr>
              <a:t>Having a scribe for exams or extra time can help.</a:t>
            </a:r>
          </a:p>
          <a:p>
            <a:pPr marL="285750" indent="-285750">
              <a:buFont typeface="Arial" panose="020B0604020202020204" pitchFamily="34" charset="0"/>
              <a:buChar char="•"/>
            </a:pPr>
            <a:r>
              <a:rPr lang="en-GB" dirty="0" smtClean="0">
                <a:latin typeface="HelveticaNeueLT Std" pitchFamily="34" charset="0"/>
              </a:rPr>
              <a:t>Understanding that lessons at the end of the day may be harder for a young person to concentrate </a:t>
            </a:r>
            <a:r>
              <a:rPr lang="en-GB" dirty="0" smtClean="0">
                <a:latin typeface="HelveticaNeueLT Std" pitchFamily="34" charset="0"/>
              </a:rPr>
              <a:t>in, </a:t>
            </a:r>
            <a:r>
              <a:rPr lang="en-GB" dirty="0" smtClean="0">
                <a:latin typeface="HelveticaNeueLT Std" pitchFamily="34" charset="0"/>
              </a:rPr>
              <a:t>and providing extra support so they still get the information they need for the exams would help too.</a:t>
            </a:r>
            <a:endParaRPr lang="en-GB" dirty="0">
              <a:latin typeface="HelveticaNeueLT Std" pitchFamily="34" charset="0"/>
            </a:endParaRPr>
          </a:p>
        </p:txBody>
      </p:sp>
    </p:spTree>
    <p:extLst>
      <p:ext uri="{BB962C8B-B14F-4D97-AF65-F5344CB8AC3E}">
        <p14:creationId xmlns:p14="http://schemas.microsoft.com/office/powerpoint/2010/main" val="2488366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8" y="273050"/>
            <a:ext cx="8620125" cy="631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67543" y="1052736"/>
            <a:ext cx="8138859" cy="4524315"/>
          </a:xfrm>
          <a:prstGeom prst="rect">
            <a:avLst/>
          </a:prstGeom>
          <a:noFill/>
        </p:spPr>
        <p:txBody>
          <a:bodyPr wrap="square" rtlCol="0">
            <a:spAutoFit/>
          </a:bodyPr>
          <a:lstStyle/>
          <a:p>
            <a:r>
              <a:rPr lang="en-GB" b="1" dirty="0" smtClean="0">
                <a:latin typeface="HelveticaNeueLT Std" pitchFamily="34" charset="0"/>
              </a:rPr>
              <a:t>Up to 35% of children with a single ventricle heart have problems with education.</a:t>
            </a:r>
          </a:p>
          <a:p>
            <a:pPr marL="285750" indent="-285750">
              <a:buFont typeface="Arial" panose="020B0604020202020204" pitchFamily="34" charset="0"/>
              <a:buChar char="•"/>
            </a:pPr>
            <a:endParaRPr lang="en-GB" b="1" dirty="0">
              <a:latin typeface="HelveticaNeueLT Std" pitchFamily="34" charset="0"/>
            </a:endParaRPr>
          </a:p>
          <a:p>
            <a:pPr marL="285750" indent="-285750">
              <a:buFont typeface="Arial" panose="020B0604020202020204" pitchFamily="34" charset="0"/>
              <a:buChar char="•"/>
            </a:pPr>
            <a:r>
              <a:rPr lang="en-GB" b="1" dirty="0" smtClean="0">
                <a:solidFill>
                  <a:srgbClr val="007FAF"/>
                </a:solidFill>
                <a:latin typeface="HelveticaNeueLT Std" pitchFamily="34" charset="0"/>
              </a:rPr>
              <a:t>Fine motor control </a:t>
            </a:r>
            <a:r>
              <a:rPr lang="en-GB" dirty="0" smtClean="0">
                <a:latin typeface="HelveticaNeueLT Std" pitchFamily="34" charset="0"/>
              </a:rPr>
              <a:t>– holding a pencil or doing up buttons or laces.</a:t>
            </a:r>
          </a:p>
          <a:p>
            <a:pPr marL="285750" indent="-285750">
              <a:buFont typeface="Arial" panose="020B0604020202020204" pitchFamily="34" charset="0"/>
              <a:buChar char="•"/>
            </a:pPr>
            <a:r>
              <a:rPr lang="en-GB" b="1" dirty="0" smtClean="0">
                <a:solidFill>
                  <a:srgbClr val="007FAF"/>
                </a:solidFill>
                <a:latin typeface="HelveticaNeueLT Std" pitchFamily="34" charset="0"/>
              </a:rPr>
              <a:t>Gross motor control </a:t>
            </a:r>
            <a:r>
              <a:rPr lang="en-GB" dirty="0" smtClean="0">
                <a:latin typeface="HelveticaNeueLT Std" pitchFamily="34" charset="0"/>
              </a:rPr>
              <a:t>– riding a bike or balancing on a beam.</a:t>
            </a:r>
          </a:p>
          <a:p>
            <a:pPr marL="285750" indent="-285750">
              <a:buFont typeface="Arial" panose="020B0604020202020204" pitchFamily="34" charset="0"/>
              <a:buChar char="•"/>
            </a:pPr>
            <a:r>
              <a:rPr lang="en-GB" b="1" dirty="0" smtClean="0">
                <a:solidFill>
                  <a:srgbClr val="007FAF"/>
                </a:solidFill>
                <a:latin typeface="HelveticaNeueLT Std" pitchFamily="34" charset="0"/>
              </a:rPr>
              <a:t>Dyslexia.</a:t>
            </a:r>
            <a:endParaRPr lang="en-GB" b="1" dirty="0" smtClean="0">
              <a:latin typeface="HelveticaNeueLT Std" pitchFamily="34" charset="0"/>
            </a:endParaRPr>
          </a:p>
          <a:p>
            <a:pPr marL="285750" indent="-285750">
              <a:buFont typeface="Arial" panose="020B0604020202020204" pitchFamily="34" charset="0"/>
              <a:buChar char="•"/>
            </a:pPr>
            <a:r>
              <a:rPr lang="en-GB" b="1" dirty="0" smtClean="0">
                <a:solidFill>
                  <a:srgbClr val="007FAF"/>
                </a:solidFill>
                <a:latin typeface="HelveticaNeueLT Std" pitchFamily="34" charset="0"/>
              </a:rPr>
              <a:t>Dyscalculics.</a:t>
            </a:r>
            <a:endParaRPr lang="en-GB" b="1" dirty="0" smtClean="0">
              <a:solidFill>
                <a:srgbClr val="007FAF"/>
              </a:solidFill>
              <a:latin typeface="HelveticaNeueLT Std" pitchFamily="34" charset="0"/>
            </a:endParaRPr>
          </a:p>
          <a:p>
            <a:pPr marL="285750" indent="-285750">
              <a:buFont typeface="Arial" panose="020B0604020202020204" pitchFamily="34" charset="0"/>
              <a:buChar char="•"/>
            </a:pPr>
            <a:r>
              <a:rPr lang="en-GB" b="1" dirty="0" smtClean="0">
                <a:solidFill>
                  <a:srgbClr val="007FAF"/>
                </a:solidFill>
                <a:latin typeface="HelveticaNeueLT Std" pitchFamily="34" charset="0"/>
              </a:rPr>
              <a:t>Attention Deficit Hyperactivity Disorder (ADHD) </a:t>
            </a:r>
            <a:r>
              <a:rPr lang="en-GB" b="1" dirty="0" smtClean="0">
                <a:latin typeface="HelveticaNeueLT Std" pitchFamily="34" charset="0"/>
              </a:rPr>
              <a:t>– </a:t>
            </a:r>
            <a:r>
              <a:rPr lang="en-GB" dirty="0" smtClean="0">
                <a:latin typeface="HelveticaNeueLT Std" pitchFamily="34" charset="0"/>
              </a:rPr>
              <a:t>This often confuses teachers as they think they should be tired. The issue for children with half a heart relates to energy and concentration.</a:t>
            </a:r>
          </a:p>
          <a:p>
            <a:pPr marL="285750" indent="-285750">
              <a:buFont typeface="Arial" panose="020B0604020202020204" pitchFamily="34" charset="0"/>
              <a:buChar char="•"/>
            </a:pPr>
            <a:r>
              <a:rPr lang="en-GB" b="1" dirty="0" smtClean="0">
                <a:solidFill>
                  <a:srgbClr val="007FAF"/>
                </a:solidFill>
                <a:latin typeface="HelveticaNeueLT Std" pitchFamily="34" charset="0"/>
              </a:rPr>
              <a:t>The Autistic </a:t>
            </a:r>
            <a:r>
              <a:rPr lang="en-GB" b="1" dirty="0" smtClean="0">
                <a:solidFill>
                  <a:srgbClr val="007FAF"/>
                </a:solidFill>
                <a:latin typeface="HelveticaNeueLT Std" pitchFamily="34" charset="0"/>
              </a:rPr>
              <a:t>Spectrum.</a:t>
            </a:r>
            <a:endParaRPr lang="en-GB" b="1" dirty="0" smtClean="0">
              <a:solidFill>
                <a:srgbClr val="007FAF"/>
              </a:solidFill>
              <a:latin typeface="HelveticaNeueLT Std" pitchFamily="34" charset="0"/>
            </a:endParaRPr>
          </a:p>
          <a:p>
            <a:pPr marL="285750" indent="-285750">
              <a:buFont typeface="Arial" panose="020B0604020202020204" pitchFamily="34" charset="0"/>
              <a:buChar char="•"/>
            </a:pPr>
            <a:endParaRPr lang="en-GB" b="1" dirty="0">
              <a:latin typeface="HelveticaNeueLT Std" pitchFamily="34" charset="0"/>
            </a:endParaRPr>
          </a:p>
          <a:p>
            <a:r>
              <a:rPr lang="en-GB" b="1" dirty="0" smtClean="0">
                <a:latin typeface="HelveticaNeueLT Std" pitchFamily="34" charset="0"/>
              </a:rPr>
              <a:t>Should any educational challenges or deficits be noted a full plan for actions to support learning should be created. In some </a:t>
            </a:r>
            <a:r>
              <a:rPr lang="en-GB" b="1" dirty="0" smtClean="0">
                <a:latin typeface="HelveticaNeueLT Std" pitchFamily="34" charset="0"/>
              </a:rPr>
              <a:t>cases, </a:t>
            </a:r>
            <a:r>
              <a:rPr lang="en-GB" b="1" dirty="0" smtClean="0">
                <a:latin typeface="HelveticaNeueLT Std" pitchFamily="34" charset="0"/>
              </a:rPr>
              <a:t>an Education and Healthcare Plan (EHCP</a:t>
            </a:r>
            <a:r>
              <a:rPr lang="en-GB" b="1" dirty="0">
                <a:latin typeface="HelveticaNeueLT Std" pitchFamily="34" charset="0"/>
              </a:rPr>
              <a:t>)</a:t>
            </a:r>
            <a:r>
              <a:rPr lang="en-GB" b="1" dirty="0" smtClean="0">
                <a:latin typeface="HelveticaNeueLT Std" pitchFamily="34" charset="0"/>
              </a:rPr>
              <a:t> will be needed.</a:t>
            </a:r>
          </a:p>
          <a:p>
            <a:pPr marL="285750" indent="-285750">
              <a:buFont typeface="Arial" panose="020B0604020202020204" pitchFamily="34" charset="0"/>
              <a:buChar char="•"/>
            </a:pPr>
            <a:endParaRPr lang="en-GB" dirty="0"/>
          </a:p>
        </p:txBody>
      </p:sp>
      <p:sp>
        <p:nvSpPr>
          <p:cNvPr id="7" name="TextBox 6"/>
          <p:cNvSpPr txBox="1"/>
          <p:nvPr/>
        </p:nvSpPr>
        <p:spPr>
          <a:xfrm>
            <a:off x="323528" y="332656"/>
            <a:ext cx="4976272" cy="523220"/>
          </a:xfrm>
          <a:prstGeom prst="rect">
            <a:avLst/>
          </a:prstGeom>
          <a:noFill/>
        </p:spPr>
        <p:txBody>
          <a:bodyPr wrap="square" rtlCol="0">
            <a:spAutoFit/>
          </a:bodyPr>
          <a:lstStyle/>
          <a:p>
            <a:r>
              <a:rPr lang="en-GB" sz="2800" dirty="0" smtClean="0">
                <a:solidFill>
                  <a:srgbClr val="007FAF"/>
                </a:solidFill>
                <a:latin typeface="VAG Rounded Std Thin" pitchFamily="34" charset="0"/>
              </a:rPr>
              <a:t>Educational Delay</a:t>
            </a:r>
            <a:endParaRPr lang="en-GB" sz="2800" dirty="0">
              <a:solidFill>
                <a:srgbClr val="007FAF"/>
              </a:solidFill>
              <a:latin typeface="VAG Rounded Std Thin" pitchFamily="34" charset="0"/>
            </a:endParaRPr>
          </a:p>
        </p:txBody>
      </p:sp>
    </p:spTree>
    <p:extLst>
      <p:ext uri="{BB962C8B-B14F-4D97-AF65-F5344CB8AC3E}">
        <p14:creationId xmlns:p14="http://schemas.microsoft.com/office/powerpoint/2010/main" val="524752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8" y="273050"/>
            <a:ext cx="8620125" cy="631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23528" y="313492"/>
            <a:ext cx="3024336" cy="523220"/>
          </a:xfrm>
          <a:prstGeom prst="rect">
            <a:avLst/>
          </a:prstGeom>
          <a:noFill/>
        </p:spPr>
        <p:txBody>
          <a:bodyPr wrap="square" rtlCol="0">
            <a:spAutoFit/>
          </a:bodyPr>
          <a:lstStyle/>
          <a:p>
            <a:endParaRPr lang="en-GB" sz="2800" dirty="0">
              <a:solidFill>
                <a:srgbClr val="007FAF"/>
              </a:solidFill>
              <a:latin typeface="VAG Rounded Std Thin" pitchFamily="34" charset="0"/>
            </a:endParaRPr>
          </a:p>
        </p:txBody>
      </p:sp>
      <p:sp>
        <p:nvSpPr>
          <p:cNvPr id="9" name="TextBox 8"/>
          <p:cNvSpPr txBox="1"/>
          <p:nvPr/>
        </p:nvSpPr>
        <p:spPr>
          <a:xfrm>
            <a:off x="324654" y="371908"/>
            <a:ext cx="7633824" cy="800219"/>
          </a:xfrm>
          <a:prstGeom prst="rect">
            <a:avLst/>
          </a:prstGeom>
          <a:noFill/>
        </p:spPr>
        <p:txBody>
          <a:bodyPr wrap="square" rtlCol="0">
            <a:spAutoFit/>
          </a:bodyPr>
          <a:lstStyle/>
          <a:p>
            <a:r>
              <a:rPr lang="en-GB" sz="2800" dirty="0" smtClean="0">
                <a:solidFill>
                  <a:srgbClr val="007FAF"/>
                </a:solidFill>
                <a:latin typeface="VAG Rounded Std Thin" pitchFamily="34" charset="0"/>
              </a:rPr>
              <a:t>Keeping a heart child safe</a:t>
            </a:r>
          </a:p>
          <a:p>
            <a:r>
              <a:rPr lang="en-GB" dirty="0" smtClean="0">
                <a:solidFill>
                  <a:srgbClr val="007FAF"/>
                </a:solidFill>
                <a:latin typeface="VAG Rounded Std Light" pitchFamily="34" charset="0"/>
              </a:rPr>
              <a:t>All information about risks and actions should be in the Healthcare Plan</a:t>
            </a:r>
            <a:endParaRPr lang="en-GB" dirty="0">
              <a:solidFill>
                <a:srgbClr val="007FAF"/>
              </a:solidFill>
              <a:latin typeface="VAG Rounded Std Light" pitchFamily="34" charset="0"/>
            </a:endParaRPr>
          </a:p>
        </p:txBody>
      </p:sp>
      <p:sp>
        <p:nvSpPr>
          <p:cNvPr id="8" name="TextBox 7"/>
          <p:cNvSpPr txBox="1"/>
          <p:nvPr/>
        </p:nvSpPr>
        <p:spPr>
          <a:xfrm>
            <a:off x="332656" y="1121020"/>
            <a:ext cx="8280919" cy="5324535"/>
          </a:xfrm>
          <a:prstGeom prst="rect">
            <a:avLst/>
          </a:prstGeom>
          <a:noFill/>
        </p:spPr>
        <p:txBody>
          <a:bodyPr wrap="square" rtlCol="0">
            <a:spAutoFit/>
          </a:bodyPr>
          <a:lstStyle/>
          <a:p>
            <a:pPr>
              <a:lnSpc>
                <a:spcPts val="2400"/>
              </a:lnSpc>
            </a:pPr>
            <a:r>
              <a:rPr lang="en-GB" b="1" dirty="0">
                <a:solidFill>
                  <a:srgbClr val="007FAF"/>
                </a:solidFill>
                <a:latin typeface="HelveticaNeueLT Std" pitchFamily="34" charset="0"/>
              </a:rPr>
              <a:t>Heart </a:t>
            </a:r>
            <a:r>
              <a:rPr lang="en-GB" b="1" dirty="0" smtClean="0">
                <a:solidFill>
                  <a:srgbClr val="007FAF"/>
                </a:solidFill>
                <a:latin typeface="HelveticaNeueLT Std" pitchFamily="34" charset="0"/>
              </a:rPr>
              <a:t>failure </a:t>
            </a:r>
            <a:r>
              <a:rPr lang="en-GB" dirty="0">
                <a:latin typeface="HelveticaNeueLT Std" pitchFamily="34" charset="0"/>
              </a:rPr>
              <a:t>– </a:t>
            </a:r>
            <a:r>
              <a:rPr lang="en-GB" dirty="0" smtClean="0">
                <a:latin typeface="HelveticaNeueLT Std" pitchFamily="34" charset="0"/>
              </a:rPr>
              <a:t>The </a:t>
            </a:r>
            <a:r>
              <a:rPr lang="en-GB" dirty="0">
                <a:latin typeface="HelveticaNeueLT Std" pitchFamily="34" charset="0"/>
              </a:rPr>
              <a:t>heart is failing to do its job properly. The changes are:</a:t>
            </a:r>
          </a:p>
          <a:p>
            <a:pPr marL="285750" indent="-285750">
              <a:lnSpc>
                <a:spcPts val="2400"/>
              </a:lnSpc>
              <a:buFont typeface="Arial" panose="020B0604020202020204" pitchFamily="34" charset="0"/>
              <a:buChar char="•"/>
            </a:pPr>
            <a:r>
              <a:rPr lang="en-GB" dirty="0">
                <a:latin typeface="HelveticaNeueLT Std" pitchFamily="34" charset="0"/>
              </a:rPr>
              <a:t>Increased </a:t>
            </a:r>
            <a:r>
              <a:rPr lang="en-GB" dirty="0" smtClean="0">
                <a:latin typeface="HelveticaNeueLT Std" pitchFamily="34" charset="0"/>
              </a:rPr>
              <a:t>breathless.</a:t>
            </a:r>
            <a:endParaRPr lang="en-GB" dirty="0">
              <a:latin typeface="HelveticaNeueLT Std" pitchFamily="34" charset="0"/>
            </a:endParaRPr>
          </a:p>
          <a:p>
            <a:pPr marL="285750" indent="-285750">
              <a:lnSpc>
                <a:spcPts val="2400"/>
              </a:lnSpc>
              <a:buFont typeface="Arial" panose="020B0604020202020204" pitchFamily="34" charset="0"/>
              <a:buChar char="•"/>
            </a:pPr>
            <a:r>
              <a:rPr lang="en-GB" dirty="0">
                <a:latin typeface="HelveticaNeueLT Std" pitchFamily="34" charset="0"/>
              </a:rPr>
              <a:t>Increased </a:t>
            </a:r>
            <a:r>
              <a:rPr lang="en-GB" dirty="0">
                <a:latin typeface="HelveticaNeueLT Std" pitchFamily="34" charset="0"/>
              </a:rPr>
              <a:t>c</a:t>
            </a:r>
            <a:r>
              <a:rPr lang="en-GB" dirty="0" smtClean="0">
                <a:latin typeface="HelveticaNeueLT Std" pitchFamily="34" charset="0"/>
              </a:rPr>
              <a:t>yanosis (blue </a:t>
            </a:r>
            <a:r>
              <a:rPr lang="en-GB" dirty="0">
                <a:latin typeface="HelveticaNeueLT Std" pitchFamily="34" charset="0"/>
              </a:rPr>
              <a:t>lips and fingers</a:t>
            </a:r>
            <a:r>
              <a:rPr lang="en-GB" dirty="0" smtClean="0">
                <a:latin typeface="HelveticaNeueLT Std" pitchFamily="34" charset="0"/>
              </a:rPr>
              <a:t>).</a:t>
            </a:r>
            <a:endParaRPr lang="en-GB" dirty="0">
              <a:latin typeface="HelveticaNeueLT Std" pitchFamily="34" charset="0"/>
            </a:endParaRPr>
          </a:p>
          <a:p>
            <a:pPr>
              <a:lnSpc>
                <a:spcPts val="2400"/>
              </a:lnSpc>
            </a:pPr>
            <a:r>
              <a:rPr lang="en-GB" dirty="0">
                <a:latin typeface="HelveticaNeueLT Std" pitchFamily="34" charset="0"/>
              </a:rPr>
              <a:t>Settle the children sitting upright and allow them to catch their breath. If their colour does not settle take the action set out in the </a:t>
            </a:r>
            <a:r>
              <a:rPr lang="en-GB" dirty="0" smtClean="0">
                <a:latin typeface="HelveticaNeueLT Std" pitchFamily="34" charset="0"/>
              </a:rPr>
              <a:t>Healthcare </a:t>
            </a:r>
            <a:r>
              <a:rPr lang="en-GB" dirty="0">
                <a:latin typeface="HelveticaNeueLT Std" pitchFamily="34" charset="0"/>
              </a:rPr>
              <a:t>Plan, HCP.</a:t>
            </a:r>
          </a:p>
          <a:p>
            <a:pPr>
              <a:lnSpc>
                <a:spcPts val="2400"/>
              </a:lnSpc>
            </a:pPr>
            <a:r>
              <a:rPr lang="en-GB" b="1" dirty="0">
                <a:solidFill>
                  <a:srgbClr val="007FAF"/>
                </a:solidFill>
                <a:latin typeface="HelveticaNeueLT Std" pitchFamily="34" charset="0"/>
              </a:rPr>
              <a:t>Infections</a:t>
            </a:r>
            <a:r>
              <a:rPr lang="en-GB" b="1" dirty="0">
                <a:latin typeface="HelveticaNeueLT Std" pitchFamily="34" charset="0"/>
              </a:rPr>
              <a:t> </a:t>
            </a:r>
            <a:r>
              <a:rPr lang="en-GB" dirty="0">
                <a:latin typeface="HelveticaNeueLT Std" pitchFamily="34" charset="0"/>
              </a:rPr>
              <a:t>–</a:t>
            </a:r>
            <a:r>
              <a:rPr lang="en-GB" b="1" dirty="0">
                <a:latin typeface="HelveticaNeueLT Std" pitchFamily="34" charset="0"/>
              </a:rPr>
              <a:t> </a:t>
            </a:r>
            <a:r>
              <a:rPr lang="en-GB" dirty="0">
                <a:latin typeface="HelveticaNeueLT Std" pitchFamily="34" charset="0"/>
              </a:rPr>
              <a:t>Colds, coughs and childhood illness.</a:t>
            </a:r>
          </a:p>
          <a:p>
            <a:pPr>
              <a:lnSpc>
                <a:spcPts val="2400"/>
              </a:lnSpc>
            </a:pPr>
            <a:r>
              <a:rPr lang="en-GB" dirty="0">
                <a:latin typeface="HelveticaNeueLT Std" pitchFamily="34" charset="0"/>
              </a:rPr>
              <a:t>Children with half a heart run on half the energy so they pick up infections easily and take longer to recover. Parents will keep them away from school if they are ill or at risk of catching a severe infection.</a:t>
            </a:r>
          </a:p>
          <a:p>
            <a:pPr>
              <a:lnSpc>
                <a:spcPts val="2400"/>
              </a:lnSpc>
            </a:pPr>
            <a:r>
              <a:rPr lang="en-GB" b="1" dirty="0">
                <a:solidFill>
                  <a:srgbClr val="007FAF"/>
                </a:solidFill>
                <a:latin typeface="HelveticaNeueLT Std" pitchFamily="34" charset="0"/>
              </a:rPr>
              <a:t>Risk of </a:t>
            </a:r>
            <a:r>
              <a:rPr lang="en-GB" b="1" dirty="0" smtClean="0">
                <a:solidFill>
                  <a:srgbClr val="007FAF"/>
                </a:solidFill>
                <a:latin typeface="HelveticaNeueLT Std" pitchFamily="34" charset="0"/>
              </a:rPr>
              <a:t>bleeding </a:t>
            </a:r>
            <a:r>
              <a:rPr lang="en-GB" dirty="0">
                <a:latin typeface="HelveticaNeueLT Std" pitchFamily="34" charset="0"/>
              </a:rPr>
              <a:t>–</a:t>
            </a:r>
            <a:r>
              <a:rPr lang="en-GB" b="1" dirty="0">
                <a:latin typeface="HelveticaNeueLT Std" pitchFamily="34" charset="0"/>
              </a:rPr>
              <a:t> </a:t>
            </a:r>
            <a:r>
              <a:rPr lang="en-GB" dirty="0">
                <a:latin typeface="HelveticaNeueLT Std" pitchFamily="34" charset="0"/>
              </a:rPr>
              <a:t>The children are on Anticoagulation </a:t>
            </a:r>
            <a:r>
              <a:rPr lang="en-GB" dirty="0" smtClean="0">
                <a:latin typeface="HelveticaNeueLT Std" pitchFamily="34" charset="0"/>
              </a:rPr>
              <a:t>Therapy (Warfarin</a:t>
            </a:r>
            <a:r>
              <a:rPr lang="en-GB" dirty="0">
                <a:latin typeface="HelveticaNeueLT Std" pitchFamily="34" charset="0"/>
              </a:rPr>
              <a:t> </a:t>
            </a:r>
            <a:r>
              <a:rPr lang="en-GB" dirty="0" smtClean="0">
                <a:latin typeface="HelveticaNeueLT Std" pitchFamily="34" charset="0"/>
              </a:rPr>
              <a:t>or</a:t>
            </a:r>
            <a:r>
              <a:rPr lang="en-GB" dirty="0" smtClean="0">
                <a:latin typeface="HelveticaNeueLT Std" pitchFamily="34" charset="0"/>
              </a:rPr>
              <a:t> Aspirin). </a:t>
            </a:r>
            <a:r>
              <a:rPr lang="en-GB" dirty="0">
                <a:latin typeface="HelveticaNeueLT Std" pitchFamily="34" charset="0"/>
              </a:rPr>
              <a:t>If </a:t>
            </a:r>
            <a:r>
              <a:rPr lang="en-GB" dirty="0" smtClean="0">
                <a:latin typeface="HelveticaNeueLT Std" pitchFamily="34" charset="0"/>
              </a:rPr>
              <a:t>injured </a:t>
            </a:r>
            <a:r>
              <a:rPr lang="en-GB" dirty="0">
                <a:latin typeface="HelveticaNeueLT Std" pitchFamily="34" charset="0"/>
              </a:rPr>
              <a:t>they:</a:t>
            </a:r>
          </a:p>
          <a:p>
            <a:pPr marL="285750" indent="-285750">
              <a:lnSpc>
                <a:spcPts val="2400"/>
              </a:lnSpc>
              <a:buFont typeface="Arial" panose="020B0604020202020204" pitchFamily="34" charset="0"/>
              <a:buChar char="•"/>
            </a:pPr>
            <a:r>
              <a:rPr lang="en-GB" dirty="0">
                <a:latin typeface="HelveticaNeueLT Std" pitchFamily="34" charset="0"/>
              </a:rPr>
              <a:t>Bleed more </a:t>
            </a:r>
            <a:r>
              <a:rPr lang="en-GB" dirty="0" smtClean="0">
                <a:latin typeface="HelveticaNeueLT Std" pitchFamily="34" charset="0"/>
              </a:rPr>
              <a:t>profusel</a:t>
            </a:r>
            <a:r>
              <a:rPr lang="en-GB" dirty="0" smtClean="0">
                <a:latin typeface="HelveticaNeueLT Std" pitchFamily="34" charset="0"/>
              </a:rPr>
              <a:t>y.</a:t>
            </a:r>
            <a:endParaRPr lang="en-GB" dirty="0">
              <a:latin typeface="HelveticaNeueLT Std" pitchFamily="34" charset="0"/>
            </a:endParaRPr>
          </a:p>
          <a:p>
            <a:pPr marL="285750" indent="-285750">
              <a:lnSpc>
                <a:spcPts val="2400"/>
              </a:lnSpc>
              <a:buFont typeface="Arial" panose="020B0604020202020204" pitchFamily="34" charset="0"/>
              <a:buChar char="•"/>
            </a:pPr>
            <a:r>
              <a:rPr lang="en-GB" dirty="0">
                <a:latin typeface="HelveticaNeueLT Std" pitchFamily="34" charset="0"/>
              </a:rPr>
              <a:t>Bruise extensively.</a:t>
            </a:r>
          </a:p>
          <a:p>
            <a:pPr>
              <a:lnSpc>
                <a:spcPts val="2400"/>
              </a:lnSpc>
            </a:pPr>
            <a:r>
              <a:rPr lang="en-GB" dirty="0">
                <a:latin typeface="HelveticaNeueLT Std" pitchFamily="34" charset="0"/>
              </a:rPr>
              <a:t>Follow the treatment plan of action set out in their </a:t>
            </a:r>
            <a:r>
              <a:rPr lang="en-GB" dirty="0" smtClean="0">
                <a:latin typeface="HelveticaNeueLT Std" pitchFamily="34" charset="0"/>
              </a:rPr>
              <a:t>Healthcare Plan. </a:t>
            </a:r>
            <a:r>
              <a:rPr lang="en-GB" dirty="0">
                <a:latin typeface="HelveticaNeueLT Std" pitchFamily="34" charset="0"/>
              </a:rPr>
              <a:t>Swift action is needed if the children fall and hit their heads.</a:t>
            </a:r>
          </a:p>
          <a:p>
            <a:pPr>
              <a:lnSpc>
                <a:spcPts val="2400"/>
              </a:lnSpc>
            </a:pPr>
            <a:r>
              <a:rPr lang="en-GB" b="1" dirty="0">
                <a:solidFill>
                  <a:srgbClr val="007FAF"/>
                </a:solidFill>
                <a:latin typeface="HelveticaNeueLT Std" pitchFamily="34" charset="0"/>
              </a:rPr>
              <a:t>Heart stops beating </a:t>
            </a:r>
            <a:r>
              <a:rPr lang="en-GB" dirty="0">
                <a:latin typeface="HelveticaNeueLT Std" pitchFamily="34" charset="0"/>
              </a:rPr>
              <a:t>–</a:t>
            </a:r>
            <a:r>
              <a:rPr lang="en-GB" b="1" dirty="0">
                <a:latin typeface="HelveticaNeueLT Std" pitchFamily="34" charset="0"/>
              </a:rPr>
              <a:t> This is extremely rare.</a:t>
            </a:r>
          </a:p>
          <a:p>
            <a:pPr>
              <a:lnSpc>
                <a:spcPts val="2400"/>
              </a:lnSpc>
            </a:pPr>
            <a:r>
              <a:rPr lang="en-GB" b="1" dirty="0">
                <a:latin typeface="HelveticaNeueLT Std" pitchFamily="34" charset="0"/>
              </a:rPr>
              <a:t>Normal </a:t>
            </a:r>
            <a:r>
              <a:rPr lang="en-GB" b="1" dirty="0" smtClean="0">
                <a:latin typeface="HelveticaNeueLT Std" pitchFamily="34" charset="0"/>
              </a:rPr>
              <a:t>First </a:t>
            </a:r>
            <a:r>
              <a:rPr lang="en-GB" b="1" dirty="0">
                <a:latin typeface="HelveticaNeueLT Std" pitchFamily="34" charset="0"/>
              </a:rPr>
              <a:t>Aid resuscitation </a:t>
            </a:r>
            <a:r>
              <a:rPr lang="en-GB" b="1" dirty="0" smtClean="0">
                <a:latin typeface="HelveticaNeueLT Std" pitchFamily="34" charset="0"/>
              </a:rPr>
              <a:t>should </a:t>
            </a:r>
            <a:r>
              <a:rPr lang="en-GB" b="1" dirty="0">
                <a:latin typeface="HelveticaNeueLT Std" pitchFamily="34" charset="0"/>
              </a:rPr>
              <a:t>be performed.</a:t>
            </a:r>
          </a:p>
        </p:txBody>
      </p:sp>
    </p:spTree>
    <p:extLst>
      <p:ext uri="{BB962C8B-B14F-4D97-AF65-F5344CB8AC3E}">
        <p14:creationId xmlns:p14="http://schemas.microsoft.com/office/powerpoint/2010/main" val="1761515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8" y="273050"/>
            <a:ext cx="8620125" cy="631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67544" y="1412776"/>
            <a:ext cx="8208912" cy="5232202"/>
          </a:xfrm>
          <a:prstGeom prst="rect">
            <a:avLst/>
          </a:prstGeom>
          <a:noFill/>
        </p:spPr>
        <p:txBody>
          <a:bodyPr wrap="square" rtlCol="0">
            <a:spAutoFit/>
          </a:bodyPr>
          <a:lstStyle/>
          <a:p>
            <a:pPr>
              <a:lnSpc>
                <a:spcPts val="2400"/>
              </a:lnSpc>
            </a:pPr>
            <a:r>
              <a:rPr lang="en-GB" b="1" dirty="0" smtClean="0">
                <a:solidFill>
                  <a:srgbClr val="007FAF"/>
                </a:solidFill>
                <a:latin typeface="HelveticaNeueLT Std" pitchFamily="34" charset="0"/>
              </a:rPr>
              <a:t>Keeping </a:t>
            </a:r>
            <a:r>
              <a:rPr lang="en-GB" b="1" dirty="0">
                <a:solidFill>
                  <a:srgbClr val="007FAF"/>
                </a:solidFill>
                <a:latin typeface="HelveticaNeueLT Std" pitchFamily="34" charset="0"/>
              </a:rPr>
              <a:t>w</a:t>
            </a:r>
            <a:r>
              <a:rPr lang="en-GB" b="1" dirty="0" smtClean="0">
                <a:solidFill>
                  <a:srgbClr val="007FAF"/>
                </a:solidFill>
                <a:latin typeface="HelveticaNeueLT Std" pitchFamily="34" charset="0"/>
              </a:rPr>
              <a:t>arm </a:t>
            </a:r>
            <a:r>
              <a:rPr lang="en-GB" dirty="0">
                <a:latin typeface="HelveticaNeueLT Std" pitchFamily="34" charset="0"/>
              </a:rPr>
              <a:t>–</a:t>
            </a:r>
            <a:r>
              <a:rPr lang="en-GB" dirty="0" smtClean="0">
                <a:latin typeface="HelveticaNeueLT Std" pitchFamily="34" charset="0"/>
              </a:rPr>
              <a:t> Children with half a heart have difficulty keeping warm. They need to wrap up warm in cold and wet  weather or have indoor play provision available.</a:t>
            </a:r>
          </a:p>
          <a:p>
            <a:pPr>
              <a:lnSpc>
                <a:spcPts val="2400"/>
              </a:lnSpc>
            </a:pPr>
            <a:r>
              <a:rPr lang="en-GB" b="1" dirty="0" smtClean="0">
                <a:solidFill>
                  <a:srgbClr val="007FAF"/>
                </a:solidFill>
                <a:latin typeface="HelveticaNeueLT Std" pitchFamily="34" charset="0"/>
              </a:rPr>
              <a:t>Keeping </a:t>
            </a:r>
            <a:r>
              <a:rPr lang="en-GB" b="1" dirty="0" smtClean="0">
                <a:solidFill>
                  <a:srgbClr val="007FAF"/>
                </a:solidFill>
                <a:latin typeface="HelveticaNeueLT Std" pitchFamily="34" charset="0"/>
              </a:rPr>
              <a:t>hydrated </a:t>
            </a:r>
            <a:r>
              <a:rPr lang="en-GB" dirty="0" smtClean="0">
                <a:latin typeface="HelveticaNeueLT Std" pitchFamily="34" charset="0"/>
              </a:rPr>
              <a:t>–</a:t>
            </a:r>
            <a:r>
              <a:rPr lang="en-GB" b="1" dirty="0" smtClean="0">
                <a:latin typeface="HelveticaNeueLT Std" pitchFamily="34" charset="0"/>
              </a:rPr>
              <a:t> </a:t>
            </a:r>
            <a:r>
              <a:rPr lang="en-GB" dirty="0" smtClean="0">
                <a:latin typeface="HelveticaNeueLT Std" pitchFamily="34" charset="0"/>
              </a:rPr>
              <a:t>Children with half a heart have to drink enough to create a good circulating blood supply otherwise their hearts do not work very well. Drinks must be available throughout the day.</a:t>
            </a:r>
          </a:p>
          <a:p>
            <a:pPr>
              <a:lnSpc>
                <a:spcPts val="2400"/>
              </a:lnSpc>
            </a:pPr>
            <a:r>
              <a:rPr lang="en-GB" b="1" dirty="0" smtClean="0">
                <a:solidFill>
                  <a:srgbClr val="007FAF"/>
                </a:solidFill>
                <a:latin typeface="HelveticaNeueLT Std" pitchFamily="34" charset="0"/>
              </a:rPr>
              <a:t>Food</a:t>
            </a:r>
            <a:r>
              <a:rPr lang="en-GB" b="1" dirty="0" smtClean="0">
                <a:latin typeface="HelveticaNeueLT Std" pitchFamily="34" charset="0"/>
              </a:rPr>
              <a:t> </a:t>
            </a:r>
            <a:r>
              <a:rPr lang="en-GB" dirty="0" smtClean="0">
                <a:latin typeface="HelveticaNeueLT Std" pitchFamily="34" charset="0"/>
              </a:rPr>
              <a:t>–</a:t>
            </a:r>
            <a:r>
              <a:rPr lang="en-GB" b="1" dirty="0" smtClean="0">
                <a:latin typeface="HelveticaNeueLT Std" pitchFamily="34" charset="0"/>
              </a:rPr>
              <a:t> </a:t>
            </a:r>
            <a:r>
              <a:rPr lang="en-GB" dirty="0" smtClean="0">
                <a:latin typeface="HelveticaNeueLT Std" pitchFamily="34" charset="0"/>
              </a:rPr>
              <a:t>Children with half a working heart need regular boosts of energy by way of healthy snacks. They are often slow eaters so added support may be needed through meal times.</a:t>
            </a:r>
          </a:p>
          <a:p>
            <a:pPr>
              <a:lnSpc>
                <a:spcPts val="2400"/>
              </a:lnSpc>
            </a:pPr>
            <a:r>
              <a:rPr lang="en-GB" b="1" dirty="0" smtClean="0">
                <a:solidFill>
                  <a:srgbClr val="007FAF"/>
                </a:solidFill>
                <a:latin typeface="HelveticaNeueLT Std" pitchFamily="34" charset="0"/>
              </a:rPr>
              <a:t>Medications</a:t>
            </a:r>
            <a:r>
              <a:rPr lang="en-GB" b="1" dirty="0" smtClean="0">
                <a:latin typeface="HelveticaNeueLT Std" pitchFamily="34" charset="0"/>
              </a:rPr>
              <a:t> </a:t>
            </a:r>
            <a:r>
              <a:rPr lang="en-GB" dirty="0">
                <a:latin typeface="HelveticaNeueLT Std" pitchFamily="34" charset="0"/>
              </a:rPr>
              <a:t>–</a:t>
            </a:r>
            <a:r>
              <a:rPr lang="en-GB" b="1" dirty="0">
                <a:latin typeface="HelveticaNeueLT Std" pitchFamily="34" charset="0"/>
              </a:rPr>
              <a:t> </a:t>
            </a:r>
            <a:r>
              <a:rPr lang="en-GB" dirty="0" smtClean="0">
                <a:latin typeface="HelveticaNeueLT Std" pitchFamily="34" charset="0"/>
              </a:rPr>
              <a:t>There may be times when medications need to be taken during the school day. Provision for this should be set out in the </a:t>
            </a:r>
            <a:r>
              <a:rPr lang="en-GB" dirty="0" smtClean="0">
                <a:latin typeface="HelveticaNeueLT Std" pitchFamily="34" charset="0"/>
              </a:rPr>
              <a:t>Healthcare </a:t>
            </a:r>
            <a:r>
              <a:rPr lang="en-GB" dirty="0" smtClean="0">
                <a:latin typeface="HelveticaNeueLT Std" pitchFamily="34" charset="0"/>
              </a:rPr>
              <a:t>Plan.</a:t>
            </a:r>
          </a:p>
          <a:p>
            <a:pPr>
              <a:lnSpc>
                <a:spcPts val="2400"/>
              </a:lnSpc>
            </a:pPr>
            <a:r>
              <a:rPr lang="en-GB" b="1" dirty="0">
                <a:solidFill>
                  <a:srgbClr val="007FAF"/>
                </a:solidFill>
                <a:latin typeface="HelveticaNeueLT Std" pitchFamily="34" charset="0"/>
              </a:rPr>
              <a:t>Exhaustion</a:t>
            </a:r>
            <a:r>
              <a:rPr lang="en-GB" b="1" dirty="0">
                <a:latin typeface="HelveticaNeueLT Std" pitchFamily="34" charset="0"/>
              </a:rPr>
              <a:t> </a:t>
            </a:r>
            <a:r>
              <a:rPr lang="en-GB" dirty="0">
                <a:latin typeface="HelveticaNeueLT Std" pitchFamily="34" charset="0"/>
              </a:rPr>
              <a:t>–</a:t>
            </a:r>
            <a:r>
              <a:rPr lang="en-GB" b="1" dirty="0">
                <a:latin typeface="HelveticaNeueLT Std" pitchFamily="34" charset="0"/>
              </a:rPr>
              <a:t> </a:t>
            </a:r>
            <a:r>
              <a:rPr lang="en-GB" dirty="0" smtClean="0">
                <a:latin typeface="HelveticaNeueLT Std" pitchFamily="34" charset="0"/>
              </a:rPr>
              <a:t>If a child with half a heart has used up all of their energy for the day before the end of the school day they may need an opportunity to rest. Provision should be made for a safe place to rest should it be required.</a:t>
            </a:r>
          </a:p>
          <a:p>
            <a:endParaRPr lang="en-GB" b="1" dirty="0">
              <a:latin typeface="HelveticaNeueLT Std" pitchFamily="34" charset="0"/>
            </a:endParaRPr>
          </a:p>
          <a:p>
            <a:endParaRPr lang="en-GB" b="1" dirty="0" smtClean="0">
              <a:latin typeface="HelveticaNeueLT Std" pitchFamily="34" charset="0"/>
            </a:endParaRPr>
          </a:p>
          <a:p>
            <a:endParaRPr lang="en-GB" b="1" dirty="0">
              <a:latin typeface="HelveticaNeueLT Std" pitchFamily="34" charset="0"/>
            </a:endParaRPr>
          </a:p>
        </p:txBody>
      </p:sp>
      <p:sp>
        <p:nvSpPr>
          <p:cNvPr id="8" name="TextBox 7"/>
          <p:cNvSpPr txBox="1"/>
          <p:nvPr/>
        </p:nvSpPr>
        <p:spPr>
          <a:xfrm>
            <a:off x="324654" y="371908"/>
            <a:ext cx="7633824" cy="800219"/>
          </a:xfrm>
          <a:prstGeom prst="rect">
            <a:avLst/>
          </a:prstGeom>
          <a:noFill/>
        </p:spPr>
        <p:txBody>
          <a:bodyPr wrap="square" rtlCol="0">
            <a:spAutoFit/>
          </a:bodyPr>
          <a:lstStyle/>
          <a:p>
            <a:r>
              <a:rPr lang="en-GB" sz="2800" dirty="0" smtClean="0">
                <a:solidFill>
                  <a:srgbClr val="007FAF"/>
                </a:solidFill>
                <a:latin typeface="VAG Rounded Std Thin" pitchFamily="34" charset="0"/>
              </a:rPr>
              <a:t>Keeping a heart child safe </a:t>
            </a:r>
            <a:r>
              <a:rPr lang="en-GB" sz="2000" dirty="0" smtClean="0">
                <a:solidFill>
                  <a:srgbClr val="007FAF"/>
                </a:solidFill>
                <a:latin typeface="VAG Rounded Std Thin" pitchFamily="34" charset="0"/>
              </a:rPr>
              <a:t>continued…</a:t>
            </a:r>
          </a:p>
          <a:p>
            <a:r>
              <a:rPr lang="en-GB" dirty="0" smtClean="0">
                <a:solidFill>
                  <a:srgbClr val="007FAF"/>
                </a:solidFill>
                <a:latin typeface="VAG Rounded Std Light" pitchFamily="34" charset="0"/>
              </a:rPr>
              <a:t>All information about risks and actions should be in the Healthcare Plan</a:t>
            </a:r>
            <a:endParaRPr lang="en-GB" dirty="0">
              <a:solidFill>
                <a:srgbClr val="007FAF"/>
              </a:solidFill>
              <a:latin typeface="VAG Rounded Std Light" pitchFamily="34" charset="0"/>
            </a:endParaRPr>
          </a:p>
        </p:txBody>
      </p:sp>
    </p:spTree>
    <p:extLst>
      <p:ext uri="{BB962C8B-B14F-4D97-AF65-F5344CB8AC3E}">
        <p14:creationId xmlns:p14="http://schemas.microsoft.com/office/powerpoint/2010/main" val="3992157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6" y="305706"/>
            <a:ext cx="8620125" cy="631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 xmlns:a16="http://schemas.microsoft.com/office/drawing/2014/main" id="{818C7A01-E0F3-4C56-8A6D-17673DA6ADC0}"/>
              </a:ext>
            </a:extLst>
          </p:cNvPr>
          <p:cNvSpPr/>
          <p:nvPr/>
        </p:nvSpPr>
        <p:spPr>
          <a:xfrm>
            <a:off x="571696" y="908721"/>
            <a:ext cx="8000608" cy="25202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683569" y="1081767"/>
            <a:ext cx="7776864" cy="3139321"/>
          </a:xfrm>
          <a:prstGeom prst="rect">
            <a:avLst/>
          </a:prstGeom>
          <a:noFill/>
        </p:spPr>
        <p:txBody>
          <a:bodyPr wrap="square" rtlCol="0">
            <a:spAutoFit/>
          </a:bodyPr>
          <a:lstStyle/>
          <a:p>
            <a:r>
              <a:rPr lang="en-GB" dirty="0" smtClean="0">
                <a:solidFill>
                  <a:schemeClr val="bg1"/>
                </a:solidFill>
                <a:latin typeface="HelveticaNeueLT Std" pitchFamily="34" charset="0"/>
              </a:rPr>
              <a:t>When you have half a working heart one of the most complex problems is that your disorder is unseen.</a:t>
            </a:r>
          </a:p>
          <a:p>
            <a:endParaRPr lang="en-GB" dirty="0">
              <a:solidFill>
                <a:schemeClr val="bg1"/>
              </a:solidFill>
              <a:latin typeface="HelveticaNeueLT Std" pitchFamily="34" charset="0"/>
            </a:endParaRPr>
          </a:p>
          <a:p>
            <a:r>
              <a:rPr lang="en-GB" dirty="0" smtClean="0">
                <a:solidFill>
                  <a:schemeClr val="bg1"/>
                </a:solidFill>
                <a:latin typeface="HelveticaNeueLT Std" pitchFamily="34" charset="0"/>
              </a:rPr>
              <a:t>People forget about your challenges because they can not see that you have a problem. The fact that you live with half the energy of your peers, have had repeated operations and hospital </a:t>
            </a:r>
            <a:r>
              <a:rPr lang="en-GB" dirty="0" smtClean="0">
                <a:solidFill>
                  <a:schemeClr val="bg1"/>
                </a:solidFill>
                <a:latin typeface="HelveticaNeueLT Std" pitchFamily="34" charset="0"/>
              </a:rPr>
              <a:t>visits, </a:t>
            </a:r>
            <a:r>
              <a:rPr lang="en-GB" dirty="0" smtClean="0">
                <a:solidFill>
                  <a:schemeClr val="bg1"/>
                </a:solidFill>
                <a:latin typeface="HelveticaNeueLT Std" pitchFamily="34" charset="0"/>
              </a:rPr>
              <a:t>and that you have a growing understanding that your heart will never be normal is never seen and often not understood.</a:t>
            </a:r>
          </a:p>
          <a:p>
            <a:endParaRPr lang="en-GB" dirty="0">
              <a:latin typeface="HelveticaNeueLT Std" pitchFamily="34" charset="0"/>
            </a:endParaRPr>
          </a:p>
          <a:p>
            <a:pPr marL="285750" indent="-285750">
              <a:buFont typeface="Arial" panose="020B0604020202020204" pitchFamily="34" charset="0"/>
              <a:buChar char="•"/>
            </a:pPr>
            <a:endParaRPr lang="en-GB" dirty="0" smtClean="0">
              <a:latin typeface="HelveticaNeueLT Std" pitchFamily="34" charset="0"/>
            </a:endParaRPr>
          </a:p>
          <a:p>
            <a:pPr marL="285750" indent="-285750">
              <a:buFont typeface="Arial" panose="020B0604020202020204" pitchFamily="34" charset="0"/>
              <a:buChar char="•"/>
            </a:pPr>
            <a:endParaRPr lang="en-GB" dirty="0">
              <a:latin typeface="HelveticaNeueLT Std" pitchFamily="34" charset="0"/>
            </a:endParaRPr>
          </a:p>
        </p:txBody>
      </p:sp>
      <p:sp>
        <p:nvSpPr>
          <p:cNvPr id="6" name="TextBox 5"/>
          <p:cNvSpPr txBox="1"/>
          <p:nvPr/>
        </p:nvSpPr>
        <p:spPr>
          <a:xfrm>
            <a:off x="323528" y="313492"/>
            <a:ext cx="3024336" cy="523220"/>
          </a:xfrm>
          <a:prstGeom prst="rect">
            <a:avLst/>
          </a:prstGeom>
          <a:noFill/>
        </p:spPr>
        <p:txBody>
          <a:bodyPr wrap="square" rtlCol="0">
            <a:spAutoFit/>
          </a:bodyPr>
          <a:lstStyle/>
          <a:p>
            <a:r>
              <a:rPr lang="en-GB" sz="2800" dirty="0" smtClean="0">
                <a:solidFill>
                  <a:srgbClr val="007FAF"/>
                </a:solidFill>
                <a:latin typeface="VAG Rounded Std Thin" pitchFamily="34" charset="0"/>
              </a:rPr>
              <a:t>Mental health</a:t>
            </a:r>
            <a:endParaRPr lang="en-GB" sz="2800" dirty="0">
              <a:solidFill>
                <a:srgbClr val="007FAF"/>
              </a:solidFill>
              <a:latin typeface="VAG Rounded Std Thin" pitchFamily="34" charset="0"/>
            </a:endParaRPr>
          </a:p>
        </p:txBody>
      </p:sp>
      <p:sp>
        <p:nvSpPr>
          <p:cNvPr id="8" name="TextBox 7"/>
          <p:cNvSpPr txBox="1"/>
          <p:nvPr/>
        </p:nvSpPr>
        <p:spPr>
          <a:xfrm>
            <a:off x="502332" y="3717032"/>
            <a:ext cx="8139335" cy="2031325"/>
          </a:xfrm>
          <a:prstGeom prst="rect">
            <a:avLst/>
          </a:prstGeom>
          <a:noFill/>
        </p:spPr>
        <p:txBody>
          <a:bodyPr wrap="square" rtlCol="0">
            <a:spAutoFit/>
          </a:bodyPr>
          <a:lstStyle/>
          <a:p>
            <a:r>
              <a:rPr lang="en-GB" dirty="0" smtClean="0">
                <a:latin typeface="HelveticaNeueLT Std" pitchFamily="34" charset="0"/>
              </a:rPr>
              <a:t>Children with half a working heart are often;</a:t>
            </a:r>
          </a:p>
          <a:p>
            <a:pPr marL="285750" indent="-285750">
              <a:buFont typeface="Arial" panose="020B0604020202020204" pitchFamily="34" charset="0"/>
              <a:buChar char="•"/>
            </a:pPr>
            <a:r>
              <a:rPr lang="en-GB" dirty="0" smtClean="0">
                <a:latin typeface="HelveticaNeueLT Std" pitchFamily="34" charset="0"/>
              </a:rPr>
              <a:t>Depressed.</a:t>
            </a:r>
            <a:endParaRPr lang="en-GB" dirty="0" smtClean="0">
              <a:latin typeface="HelveticaNeueLT Std" pitchFamily="34" charset="0"/>
            </a:endParaRPr>
          </a:p>
          <a:p>
            <a:pPr marL="285750" indent="-285750">
              <a:buFont typeface="Arial" panose="020B0604020202020204" pitchFamily="34" charset="0"/>
              <a:buChar char="•"/>
            </a:pPr>
            <a:r>
              <a:rPr lang="en-GB" dirty="0" smtClean="0">
                <a:latin typeface="HelveticaNeueLT Std" pitchFamily="34" charset="0"/>
              </a:rPr>
              <a:t>Bullied </a:t>
            </a:r>
            <a:r>
              <a:rPr lang="en-GB" dirty="0" smtClean="0">
                <a:latin typeface="HelveticaNeueLT Std" pitchFamily="34" charset="0"/>
              </a:rPr>
              <a:t>.</a:t>
            </a:r>
            <a:endParaRPr lang="en-GB" dirty="0" smtClean="0">
              <a:latin typeface="HelveticaNeueLT Std" pitchFamily="34" charset="0"/>
            </a:endParaRPr>
          </a:p>
          <a:p>
            <a:pPr marL="285750" indent="-285750">
              <a:buFont typeface="Arial" panose="020B0604020202020204" pitchFamily="34" charset="0"/>
              <a:buChar char="•"/>
            </a:pPr>
            <a:r>
              <a:rPr lang="en-GB" dirty="0" smtClean="0">
                <a:latin typeface="HelveticaNeueLT Std" pitchFamily="34" charset="0"/>
              </a:rPr>
              <a:t>Suffer with Post </a:t>
            </a:r>
            <a:r>
              <a:rPr lang="en-GB" dirty="0">
                <a:latin typeface="HelveticaNeueLT Std" pitchFamily="34" charset="0"/>
              </a:rPr>
              <a:t>T</a:t>
            </a:r>
            <a:r>
              <a:rPr lang="en-GB" dirty="0" smtClean="0">
                <a:latin typeface="HelveticaNeueLT Std" pitchFamily="34" charset="0"/>
              </a:rPr>
              <a:t>raumatic </a:t>
            </a:r>
            <a:r>
              <a:rPr lang="en-GB" dirty="0">
                <a:latin typeface="HelveticaNeueLT Std" pitchFamily="34" charset="0"/>
              </a:rPr>
              <a:t>S</a:t>
            </a:r>
            <a:r>
              <a:rPr lang="en-GB" dirty="0" smtClean="0">
                <a:latin typeface="HelveticaNeueLT Std" pitchFamily="34" charset="0"/>
              </a:rPr>
              <a:t>tress </a:t>
            </a:r>
            <a:r>
              <a:rPr lang="en-GB" dirty="0" smtClean="0">
                <a:latin typeface="HelveticaNeueLT Std" pitchFamily="34" charset="0"/>
              </a:rPr>
              <a:t>Disorder.</a:t>
            </a:r>
            <a:endParaRPr lang="en-GB" dirty="0" smtClean="0">
              <a:latin typeface="HelveticaNeueLT Std" pitchFamily="34" charset="0"/>
            </a:endParaRPr>
          </a:p>
          <a:p>
            <a:pPr marL="285750" indent="-285750">
              <a:buFont typeface="Arial" panose="020B0604020202020204" pitchFamily="34" charset="0"/>
              <a:buChar char="•"/>
            </a:pPr>
            <a:r>
              <a:rPr lang="en-GB" dirty="0" smtClean="0">
                <a:latin typeface="HelveticaNeueLT Std" pitchFamily="34" charset="0"/>
              </a:rPr>
              <a:t>Lack </a:t>
            </a:r>
            <a:r>
              <a:rPr lang="en-GB" dirty="0" smtClean="0">
                <a:latin typeface="HelveticaNeueLT Std" pitchFamily="34" charset="0"/>
              </a:rPr>
              <a:t>personal </a:t>
            </a:r>
            <a:r>
              <a:rPr lang="en-GB" dirty="0" smtClean="0">
                <a:latin typeface="HelveticaNeueLT Std" pitchFamily="34" charset="0"/>
              </a:rPr>
              <a:t>confidence.</a:t>
            </a:r>
            <a:endParaRPr lang="en-GB" dirty="0" smtClean="0">
              <a:latin typeface="HelveticaNeueLT Std" pitchFamily="34" charset="0"/>
            </a:endParaRPr>
          </a:p>
          <a:p>
            <a:pPr marL="285750" indent="-285750">
              <a:buFont typeface="Arial" panose="020B0604020202020204" pitchFamily="34" charset="0"/>
              <a:buChar char="•"/>
            </a:pPr>
            <a:endParaRPr lang="en-GB" dirty="0" smtClean="0">
              <a:latin typeface="HelveticaNeueLT Std" pitchFamily="34" charset="0"/>
            </a:endParaRPr>
          </a:p>
          <a:p>
            <a:pPr marL="285750" indent="-285750">
              <a:buFont typeface="Arial" panose="020B0604020202020204" pitchFamily="34" charset="0"/>
              <a:buChar char="•"/>
            </a:pPr>
            <a:endParaRPr lang="en-GB" dirty="0">
              <a:latin typeface="HelveticaNeueLT Std" pitchFamily="34" charset="0"/>
            </a:endParaRPr>
          </a:p>
        </p:txBody>
      </p:sp>
    </p:spTree>
    <p:extLst>
      <p:ext uri="{BB962C8B-B14F-4D97-AF65-F5344CB8AC3E}">
        <p14:creationId xmlns:p14="http://schemas.microsoft.com/office/powerpoint/2010/main" val="32661132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8" y="273050"/>
            <a:ext cx="8620125" cy="631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0365" y="5620075"/>
            <a:ext cx="1298099" cy="833261"/>
          </a:xfrm>
          <a:prstGeom prst="rect">
            <a:avLst/>
          </a:prstGeom>
        </p:spPr>
      </p:pic>
      <p:sp>
        <p:nvSpPr>
          <p:cNvPr id="7" name="TextBox 6"/>
          <p:cNvSpPr txBox="1"/>
          <p:nvPr/>
        </p:nvSpPr>
        <p:spPr>
          <a:xfrm>
            <a:off x="323528" y="1124744"/>
            <a:ext cx="8352928" cy="4708981"/>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GB" sz="2000" dirty="0" smtClean="0">
                <a:solidFill>
                  <a:srgbClr val="007FAF"/>
                </a:solidFill>
                <a:latin typeface="HelveticaNeueLT Std" pitchFamily="34" charset="0"/>
              </a:rPr>
              <a:t>Transition to secondary school </a:t>
            </a:r>
            <a:r>
              <a:rPr lang="en-GB" sz="2000" dirty="0" smtClean="0">
                <a:solidFill>
                  <a:srgbClr val="007FAF"/>
                </a:solidFill>
                <a:latin typeface="HelveticaNeueLT Std" pitchFamily="34" charset="0"/>
              </a:rPr>
              <a:t>booklet.</a:t>
            </a:r>
            <a:endParaRPr lang="en-GB" sz="2000" dirty="0" smtClean="0">
              <a:solidFill>
                <a:srgbClr val="007FAF"/>
              </a:solidFill>
              <a:latin typeface="HelveticaNeueLT Std" pitchFamily="34" charset="0"/>
            </a:endParaRPr>
          </a:p>
          <a:p>
            <a:pPr marL="285750" indent="-285750">
              <a:spcAft>
                <a:spcPts val="1200"/>
              </a:spcAft>
              <a:buFont typeface="Arial" panose="020B0604020202020204" pitchFamily="34" charset="0"/>
              <a:buChar char="•"/>
            </a:pPr>
            <a:r>
              <a:rPr lang="en-GB" sz="2000" dirty="0" smtClean="0">
                <a:solidFill>
                  <a:srgbClr val="007FAF"/>
                </a:solidFill>
                <a:latin typeface="HelveticaNeueLT Std" pitchFamily="34" charset="0"/>
              </a:rPr>
              <a:t>Key Stage 3 secondary school – Years 7 &amp; 8 </a:t>
            </a:r>
            <a:r>
              <a:rPr lang="en-GB" sz="2000" dirty="0" smtClean="0">
                <a:solidFill>
                  <a:srgbClr val="007FAF"/>
                </a:solidFill>
                <a:latin typeface="HelveticaNeueLT Std" pitchFamily="34" charset="0"/>
              </a:rPr>
              <a:t>booklet.</a:t>
            </a:r>
            <a:endParaRPr lang="en-GB" sz="2000" dirty="0" smtClean="0">
              <a:solidFill>
                <a:srgbClr val="007FAF"/>
              </a:solidFill>
              <a:latin typeface="HelveticaNeueLT Std" pitchFamily="34" charset="0"/>
            </a:endParaRPr>
          </a:p>
          <a:p>
            <a:pPr marL="285750" indent="-285750">
              <a:spcAft>
                <a:spcPts val="1200"/>
              </a:spcAft>
              <a:buFont typeface="Arial" panose="020B0604020202020204" pitchFamily="34" charset="0"/>
              <a:buChar char="•"/>
            </a:pPr>
            <a:r>
              <a:rPr lang="en-GB" sz="2000" dirty="0" smtClean="0">
                <a:solidFill>
                  <a:srgbClr val="007FAF"/>
                </a:solidFill>
                <a:latin typeface="HelveticaNeueLT Std" pitchFamily="34" charset="0"/>
              </a:rPr>
              <a:t>Key Stages 3 &amp; 4 secondary school – Years 9 - 11 </a:t>
            </a:r>
            <a:r>
              <a:rPr lang="en-GB" sz="2000" dirty="0" smtClean="0">
                <a:solidFill>
                  <a:srgbClr val="007FAF"/>
                </a:solidFill>
                <a:latin typeface="HelveticaNeueLT Std" pitchFamily="34" charset="0"/>
              </a:rPr>
              <a:t>booklet.</a:t>
            </a:r>
            <a:endParaRPr lang="en-GB" sz="2000" dirty="0" smtClean="0">
              <a:solidFill>
                <a:srgbClr val="007FAF"/>
              </a:solidFill>
              <a:latin typeface="HelveticaNeueLT Std" pitchFamily="34" charset="0"/>
            </a:endParaRPr>
          </a:p>
          <a:p>
            <a:pPr marL="285750" indent="-285750">
              <a:spcAft>
                <a:spcPts val="1200"/>
              </a:spcAft>
              <a:buFont typeface="Arial" panose="020B0604020202020204" pitchFamily="34" charset="0"/>
              <a:buChar char="•"/>
            </a:pPr>
            <a:r>
              <a:rPr lang="en-GB" sz="2000" dirty="0" smtClean="0">
                <a:solidFill>
                  <a:srgbClr val="007FAF"/>
                </a:solidFill>
                <a:latin typeface="HelveticaNeueLT Std" pitchFamily="34" charset="0"/>
              </a:rPr>
              <a:t>Healthcare </a:t>
            </a:r>
            <a:r>
              <a:rPr lang="en-GB" sz="2000" dirty="0">
                <a:solidFill>
                  <a:srgbClr val="007FAF"/>
                </a:solidFill>
                <a:latin typeface="HelveticaNeueLT Std" pitchFamily="34" charset="0"/>
              </a:rPr>
              <a:t>P</a:t>
            </a:r>
            <a:r>
              <a:rPr lang="en-GB" sz="2000" dirty="0" smtClean="0">
                <a:solidFill>
                  <a:srgbClr val="007FAF"/>
                </a:solidFill>
                <a:latin typeface="HelveticaNeueLT Std" pitchFamily="34" charset="0"/>
              </a:rPr>
              <a:t>lans for Children and Young People with a Single Ventricle Heart Condition </a:t>
            </a:r>
            <a:r>
              <a:rPr lang="en-GB" sz="2000" dirty="0" smtClean="0">
                <a:solidFill>
                  <a:srgbClr val="007FAF"/>
                </a:solidFill>
                <a:latin typeface="HelveticaNeueLT Std" pitchFamily="34" charset="0"/>
              </a:rPr>
              <a:t>booklet.</a:t>
            </a:r>
            <a:endParaRPr lang="en-GB" sz="2000" dirty="0" smtClean="0">
              <a:solidFill>
                <a:srgbClr val="007FAF"/>
              </a:solidFill>
              <a:latin typeface="HelveticaNeueLT Std" pitchFamily="34" charset="0"/>
            </a:endParaRPr>
          </a:p>
          <a:p>
            <a:pPr marL="285750" indent="-285750">
              <a:spcAft>
                <a:spcPts val="1200"/>
              </a:spcAft>
              <a:buFont typeface="Arial" panose="020B0604020202020204" pitchFamily="34" charset="0"/>
              <a:buChar char="•"/>
            </a:pPr>
            <a:r>
              <a:rPr lang="en-GB" sz="2000" dirty="0" smtClean="0">
                <a:solidFill>
                  <a:srgbClr val="007FAF"/>
                </a:solidFill>
                <a:latin typeface="HelveticaNeueLT Std" pitchFamily="34" charset="0"/>
              </a:rPr>
              <a:t>Support for a Child with Special Educational Needs within Nursery, School and Further Education </a:t>
            </a:r>
            <a:r>
              <a:rPr lang="en-GB" sz="2000" dirty="0" smtClean="0">
                <a:solidFill>
                  <a:srgbClr val="007FAF"/>
                </a:solidFill>
                <a:latin typeface="HelveticaNeueLT Std" pitchFamily="34" charset="0"/>
              </a:rPr>
              <a:t>booklet.</a:t>
            </a:r>
            <a:endParaRPr lang="en-GB" sz="2000" dirty="0" smtClean="0">
              <a:solidFill>
                <a:srgbClr val="007FAF"/>
              </a:solidFill>
              <a:latin typeface="HelveticaNeueLT Std" pitchFamily="34" charset="0"/>
            </a:endParaRPr>
          </a:p>
          <a:p>
            <a:pPr marL="285750" indent="-285750">
              <a:spcAft>
                <a:spcPts val="1200"/>
              </a:spcAft>
              <a:buFont typeface="Arial" panose="020B0604020202020204" pitchFamily="34" charset="0"/>
              <a:buChar char="•"/>
            </a:pPr>
            <a:r>
              <a:rPr lang="en-GB" sz="2000" dirty="0" smtClean="0">
                <a:solidFill>
                  <a:srgbClr val="007FAF"/>
                </a:solidFill>
                <a:latin typeface="HelveticaNeueLT Std" pitchFamily="34" charset="0"/>
              </a:rPr>
              <a:t>Sport and exercise </a:t>
            </a:r>
            <a:r>
              <a:rPr lang="en-GB" sz="2000" dirty="0" smtClean="0">
                <a:solidFill>
                  <a:srgbClr val="007FAF"/>
                </a:solidFill>
                <a:latin typeface="HelveticaNeueLT Std" pitchFamily="34" charset="0"/>
              </a:rPr>
              <a:t>booklet.</a:t>
            </a:r>
            <a:endParaRPr lang="en-GB" sz="2000" dirty="0" smtClean="0">
              <a:solidFill>
                <a:srgbClr val="007FAF"/>
              </a:solidFill>
              <a:latin typeface="HelveticaNeueLT Std" pitchFamily="34" charset="0"/>
            </a:endParaRPr>
          </a:p>
          <a:p>
            <a:pPr marL="285750" indent="-285750">
              <a:spcAft>
                <a:spcPts val="1200"/>
              </a:spcAft>
              <a:buFont typeface="Arial" panose="020B0604020202020204" pitchFamily="34" charset="0"/>
              <a:buChar char="•"/>
            </a:pPr>
            <a:r>
              <a:rPr lang="en-GB" sz="2000" dirty="0" smtClean="0">
                <a:solidFill>
                  <a:srgbClr val="007FAF"/>
                </a:solidFill>
                <a:latin typeface="HelveticaNeueLT Std" pitchFamily="34" charset="0"/>
              </a:rPr>
              <a:t>Living with anticoagulation </a:t>
            </a:r>
            <a:r>
              <a:rPr lang="en-GB" sz="2000" dirty="0" smtClean="0">
                <a:solidFill>
                  <a:srgbClr val="007FAF"/>
                </a:solidFill>
                <a:latin typeface="HelveticaNeueLT Std" pitchFamily="34" charset="0"/>
              </a:rPr>
              <a:t>booklet.</a:t>
            </a:r>
            <a:endParaRPr lang="en-GB" sz="2000" dirty="0" smtClean="0">
              <a:solidFill>
                <a:srgbClr val="007FAF"/>
              </a:solidFill>
              <a:latin typeface="HelveticaNeueLT Std" pitchFamily="34" charset="0"/>
            </a:endParaRPr>
          </a:p>
          <a:p>
            <a:pPr marL="285750" indent="-285750">
              <a:spcAft>
                <a:spcPts val="1200"/>
              </a:spcAft>
              <a:buFont typeface="Arial" panose="020B0604020202020204" pitchFamily="34" charset="0"/>
              <a:buChar char="•"/>
            </a:pPr>
            <a:r>
              <a:rPr lang="en-GB" sz="2000" dirty="0" smtClean="0">
                <a:solidFill>
                  <a:srgbClr val="007FAF"/>
                </a:solidFill>
                <a:latin typeface="HelveticaNeueLT Std" pitchFamily="34" charset="0"/>
              </a:rPr>
              <a:t>Half a heart…Half the Energy </a:t>
            </a:r>
            <a:r>
              <a:rPr lang="en-GB" sz="2000" dirty="0" smtClean="0">
                <a:solidFill>
                  <a:srgbClr val="007FAF"/>
                </a:solidFill>
                <a:latin typeface="HelveticaNeueLT Std" pitchFamily="34" charset="0"/>
              </a:rPr>
              <a:t>plan.</a:t>
            </a:r>
            <a:endParaRPr lang="en-GB" sz="2000" dirty="0" smtClean="0">
              <a:solidFill>
                <a:srgbClr val="007FAF"/>
              </a:solidFill>
              <a:latin typeface="HelveticaNeueLT Std" pitchFamily="34" charset="0"/>
            </a:endParaRPr>
          </a:p>
          <a:p>
            <a:pPr marL="285750" indent="-285750">
              <a:buFont typeface="Arial" panose="020B0604020202020204" pitchFamily="34" charset="0"/>
              <a:buChar char="•"/>
            </a:pPr>
            <a:r>
              <a:rPr lang="en-GB" sz="2000" dirty="0" smtClean="0">
                <a:solidFill>
                  <a:srgbClr val="007FAF"/>
                </a:solidFill>
                <a:latin typeface="HelveticaNeueLT Std" pitchFamily="34" charset="0"/>
              </a:rPr>
              <a:t>www.lhm.org.uk</a:t>
            </a:r>
            <a:endParaRPr lang="en-GB" sz="2000" dirty="0">
              <a:solidFill>
                <a:srgbClr val="007FAF"/>
              </a:solidFill>
              <a:latin typeface="HelveticaNeueLT Std" pitchFamily="34" charset="0"/>
            </a:endParaRPr>
          </a:p>
        </p:txBody>
      </p:sp>
      <p:sp>
        <p:nvSpPr>
          <p:cNvPr id="8" name="TextBox 7"/>
          <p:cNvSpPr txBox="1"/>
          <p:nvPr/>
        </p:nvSpPr>
        <p:spPr>
          <a:xfrm>
            <a:off x="323528" y="313492"/>
            <a:ext cx="3024336" cy="523220"/>
          </a:xfrm>
          <a:prstGeom prst="rect">
            <a:avLst/>
          </a:prstGeom>
          <a:noFill/>
        </p:spPr>
        <p:txBody>
          <a:bodyPr wrap="square" rtlCol="0">
            <a:spAutoFit/>
          </a:bodyPr>
          <a:lstStyle/>
          <a:p>
            <a:r>
              <a:rPr lang="en-GB" sz="2800" dirty="0" smtClean="0">
                <a:solidFill>
                  <a:srgbClr val="007FAF"/>
                </a:solidFill>
                <a:latin typeface="VAG Rounded Std Thin" pitchFamily="34" charset="0"/>
              </a:rPr>
              <a:t>Resources</a:t>
            </a:r>
            <a:endParaRPr lang="en-GB" sz="2800" dirty="0">
              <a:solidFill>
                <a:srgbClr val="007FAF"/>
              </a:solidFill>
              <a:latin typeface="VAG Rounded Std Thin" pitchFamily="34" charset="0"/>
            </a:endParaRPr>
          </a:p>
        </p:txBody>
      </p:sp>
    </p:spTree>
    <p:extLst>
      <p:ext uri="{BB962C8B-B14F-4D97-AF65-F5344CB8AC3E}">
        <p14:creationId xmlns:p14="http://schemas.microsoft.com/office/powerpoint/2010/main" val="775553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8" y="273050"/>
            <a:ext cx="8620125" cy="631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764704"/>
            <a:ext cx="4269437" cy="2663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436096" y="764704"/>
            <a:ext cx="2448272" cy="461665"/>
          </a:xfrm>
          <a:prstGeom prst="rect">
            <a:avLst/>
          </a:prstGeom>
          <a:noFill/>
        </p:spPr>
        <p:txBody>
          <a:bodyPr wrap="square" rtlCol="0">
            <a:spAutoFit/>
          </a:bodyPr>
          <a:lstStyle/>
          <a:p>
            <a:r>
              <a:rPr lang="en-GB" sz="2400" dirty="0" smtClean="0">
                <a:solidFill>
                  <a:srgbClr val="007FAF"/>
                </a:solidFill>
                <a:latin typeface="VAG Rounded Std Light" pitchFamily="34" charset="0"/>
              </a:rPr>
              <a:t>The Normal Heart</a:t>
            </a:r>
            <a:endParaRPr lang="en-GB" sz="2400" dirty="0">
              <a:solidFill>
                <a:srgbClr val="007FAF"/>
              </a:solidFill>
              <a:latin typeface="VAG Rounded Std Light" pitchFamily="34" charset="0"/>
            </a:endParaRPr>
          </a:p>
        </p:txBody>
      </p: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3403" y="3426927"/>
            <a:ext cx="4399037" cy="2744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115616" y="5373216"/>
            <a:ext cx="2880320" cy="830997"/>
          </a:xfrm>
          <a:prstGeom prst="rect">
            <a:avLst/>
          </a:prstGeom>
          <a:noFill/>
        </p:spPr>
        <p:txBody>
          <a:bodyPr wrap="square" rtlCol="0">
            <a:spAutoFit/>
          </a:bodyPr>
          <a:lstStyle/>
          <a:p>
            <a:r>
              <a:rPr lang="en-GB" sz="2400" dirty="0" smtClean="0">
                <a:solidFill>
                  <a:srgbClr val="007FAF"/>
                </a:solidFill>
                <a:latin typeface="VAG Rounded Std Light" pitchFamily="34" charset="0"/>
              </a:rPr>
              <a:t>Hypoplastic Left Heart Syndrome</a:t>
            </a:r>
            <a:endParaRPr lang="en-GB" sz="2400" dirty="0">
              <a:solidFill>
                <a:srgbClr val="007FAF"/>
              </a:solidFill>
              <a:latin typeface="VAG Rounded Std Light" pitchFamily="34" charset="0"/>
            </a:endParaRPr>
          </a:p>
        </p:txBody>
      </p:sp>
    </p:spTree>
    <p:extLst>
      <p:ext uri="{BB962C8B-B14F-4D97-AF65-F5344CB8AC3E}">
        <p14:creationId xmlns:p14="http://schemas.microsoft.com/office/powerpoint/2010/main" val="3400388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8" y="273050"/>
            <a:ext cx="8620125" cy="631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764704"/>
            <a:ext cx="4269437" cy="2663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5436096" y="764704"/>
            <a:ext cx="2448272" cy="461665"/>
          </a:xfrm>
          <a:prstGeom prst="rect">
            <a:avLst/>
          </a:prstGeom>
          <a:noFill/>
        </p:spPr>
        <p:txBody>
          <a:bodyPr wrap="square" rtlCol="0">
            <a:spAutoFit/>
          </a:bodyPr>
          <a:lstStyle/>
          <a:p>
            <a:r>
              <a:rPr lang="en-GB" sz="2400" dirty="0" smtClean="0">
                <a:solidFill>
                  <a:srgbClr val="007FAF"/>
                </a:solidFill>
                <a:latin typeface="VAG Rounded Std Light" pitchFamily="34" charset="0"/>
              </a:rPr>
              <a:t>The Normal Heart</a:t>
            </a:r>
            <a:endParaRPr lang="en-GB" sz="2400" dirty="0">
              <a:solidFill>
                <a:srgbClr val="007FAF"/>
              </a:solidFill>
              <a:latin typeface="VAG Rounded Std Light" pitchFamily="34" charset="0"/>
            </a:endParaRPr>
          </a:p>
        </p:txBody>
      </p:sp>
      <p:sp>
        <p:nvSpPr>
          <p:cNvPr id="10" name="TextBox 9"/>
          <p:cNvSpPr txBox="1"/>
          <p:nvPr/>
        </p:nvSpPr>
        <p:spPr>
          <a:xfrm>
            <a:off x="1115616" y="5373216"/>
            <a:ext cx="2880320" cy="461665"/>
          </a:xfrm>
          <a:prstGeom prst="rect">
            <a:avLst/>
          </a:prstGeom>
          <a:noFill/>
        </p:spPr>
        <p:txBody>
          <a:bodyPr wrap="square" rtlCol="0">
            <a:spAutoFit/>
          </a:bodyPr>
          <a:lstStyle/>
          <a:p>
            <a:r>
              <a:rPr lang="en-GB" sz="2400" dirty="0" smtClean="0">
                <a:solidFill>
                  <a:srgbClr val="007FAF"/>
                </a:solidFill>
                <a:latin typeface="VAG Rounded Std Light" pitchFamily="34" charset="0"/>
              </a:rPr>
              <a:t>Tricuspid Atresia</a:t>
            </a:r>
            <a:endParaRPr lang="en-GB" sz="2400" dirty="0">
              <a:solidFill>
                <a:srgbClr val="007FAF"/>
              </a:solidFill>
              <a:latin typeface="VAG Rounded Std Light" pitchFamily="34" charset="0"/>
            </a:endParaRP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3" y="3396483"/>
            <a:ext cx="4327271" cy="2898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9597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8" y="273050"/>
            <a:ext cx="8620125" cy="631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764704"/>
            <a:ext cx="4269437" cy="2663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436096" y="764704"/>
            <a:ext cx="2448272" cy="461665"/>
          </a:xfrm>
          <a:prstGeom prst="rect">
            <a:avLst/>
          </a:prstGeom>
          <a:noFill/>
        </p:spPr>
        <p:txBody>
          <a:bodyPr wrap="square" rtlCol="0">
            <a:spAutoFit/>
          </a:bodyPr>
          <a:lstStyle/>
          <a:p>
            <a:r>
              <a:rPr lang="en-GB" sz="2400" dirty="0" smtClean="0">
                <a:solidFill>
                  <a:srgbClr val="007FAF"/>
                </a:solidFill>
                <a:latin typeface="VAG Rounded Std Light" pitchFamily="34" charset="0"/>
              </a:rPr>
              <a:t>The Normal Heart</a:t>
            </a:r>
            <a:endParaRPr lang="en-GB" sz="2400" dirty="0">
              <a:solidFill>
                <a:srgbClr val="007FAF"/>
              </a:solidFill>
              <a:latin typeface="VAG Rounded Std Light" pitchFamily="34" charset="0"/>
            </a:endParaRPr>
          </a:p>
        </p:txBody>
      </p:sp>
      <p:sp>
        <p:nvSpPr>
          <p:cNvPr id="9" name="TextBox 8"/>
          <p:cNvSpPr txBox="1"/>
          <p:nvPr/>
        </p:nvSpPr>
        <p:spPr>
          <a:xfrm>
            <a:off x="1115616" y="5373216"/>
            <a:ext cx="2880320" cy="830997"/>
          </a:xfrm>
          <a:prstGeom prst="rect">
            <a:avLst/>
          </a:prstGeom>
          <a:noFill/>
        </p:spPr>
        <p:txBody>
          <a:bodyPr wrap="square" rtlCol="0">
            <a:spAutoFit/>
          </a:bodyPr>
          <a:lstStyle/>
          <a:p>
            <a:r>
              <a:rPr lang="en-GB" sz="2400" dirty="0" smtClean="0">
                <a:solidFill>
                  <a:srgbClr val="007FAF"/>
                </a:solidFill>
                <a:latin typeface="VAG Rounded Std Light" pitchFamily="34" charset="0"/>
              </a:rPr>
              <a:t>Complex Pulmonary Atresia</a:t>
            </a:r>
            <a:endParaRPr lang="en-GB" sz="2400" dirty="0">
              <a:solidFill>
                <a:srgbClr val="007FAF"/>
              </a:solidFill>
              <a:latin typeface="VAG Rounded Std Light"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9952" y="3506544"/>
            <a:ext cx="4407933" cy="2644759"/>
          </a:xfrm>
          <a:prstGeom prst="rect">
            <a:avLst/>
          </a:prstGeom>
        </p:spPr>
      </p:pic>
    </p:spTree>
    <p:extLst>
      <p:ext uri="{BB962C8B-B14F-4D97-AF65-F5344CB8AC3E}">
        <p14:creationId xmlns:p14="http://schemas.microsoft.com/office/powerpoint/2010/main" val="2731135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8" y="273050"/>
            <a:ext cx="8620125" cy="631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764704"/>
            <a:ext cx="4269437" cy="2663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436096" y="764704"/>
            <a:ext cx="2448272" cy="461665"/>
          </a:xfrm>
          <a:prstGeom prst="rect">
            <a:avLst/>
          </a:prstGeom>
          <a:noFill/>
        </p:spPr>
        <p:txBody>
          <a:bodyPr wrap="square" rtlCol="0">
            <a:spAutoFit/>
          </a:bodyPr>
          <a:lstStyle/>
          <a:p>
            <a:r>
              <a:rPr lang="en-GB" sz="2400" dirty="0" smtClean="0">
                <a:solidFill>
                  <a:srgbClr val="007FAF"/>
                </a:solidFill>
                <a:latin typeface="VAG Rounded Std Light" pitchFamily="34" charset="0"/>
              </a:rPr>
              <a:t>The Normal Heart</a:t>
            </a:r>
            <a:endParaRPr lang="en-GB" sz="2400" dirty="0">
              <a:solidFill>
                <a:srgbClr val="007FAF"/>
              </a:solidFill>
              <a:latin typeface="VAG Rounded Std Light" pitchFamily="34" charset="0"/>
            </a:endParaRPr>
          </a:p>
        </p:txBody>
      </p:sp>
      <p:sp>
        <p:nvSpPr>
          <p:cNvPr id="9" name="TextBox 8"/>
          <p:cNvSpPr txBox="1"/>
          <p:nvPr/>
        </p:nvSpPr>
        <p:spPr>
          <a:xfrm>
            <a:off x="1115616" y="5373216"/>
            <a:ext cx="2880320" cy="461665"/>
          </a:xfrm>
          <a:prstGeom prst="rect">
            <a:avLst/>
          </a:prstGeom>
          <a:noFill/>
        </p:spPr>
        <p:txBody>
          <a:bodyPr wrap="square" rtlCol="0">
            <a:spAutoFit/>
          </a:bodyPr>
          <a:lstStyle/>
          <a:p>
            <a:r>
              <a:rPr lang="en-GB" sz="2400" dirty="0" err="1" smtClean="0">
                <a:solidFill>
                  <a:srgbClr val="007FAF"/>
                </a:solidFill>
                <a:latin typeface="VAG Rounded Std Light" pitchFamily="34" charset="0"/>
              </a:rPr>
              <a:t>Univentricular</a:t>
            </a:r>
            <a:r>
              <a:rPr lang="en-GB" sz="2400" dirty="0" smtClean="0">
                <a:solidFill>
                  <a:srgbClr val="007FAF"/>
                </a:solidFill>
                <a:latin typeface="VAG Rounded Std Light" pitchFamily="34" charset="0"/>
              </a:rPr>
              <a:t> Heart</a:t>
            </a:r>
            <a:endParaRPr lang="en-GB" sz="2400" dirty="0">
              <a:solidFill>
                <a:srgbClr val="007FAF"/>
              </a:solidFill>
              <a:latin typeface="VAG Rounded Std Light" pitchFamily="34" charset="0"/>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0942" y="3284984"/>
            <a:ext cx="3733466" cy="2957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3214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8" y="273050"/>
            <a:ext cx="8620125" cy="631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39551" y="2601320"/>
            <a:ext cx="8066851" cy="3708000"/>
          </a:xfrm>
          <a:prstGeom prst="rect">
            <a:avLst/>
          </a:prstGeom>
          <a:noFill/>
          <a:ln w="19050">
            <a:solidFill>
              <a:srgbClr val="007FAF"/>
            </a:solidFill>
          </a:ln>
        </p:spPr>
        <p:txBody>
          <a:bodyPr wrap="square" rtlCol="0">
            <a:spAutoFit/>
          </a:bodyPr>
          <a:lstStyle/>
          <a:p>
            <a:endParaRPr lang="en-GB" dirty="0"/>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1" y="476672"/>
            <a:ext cx="1789782" cy="1788325"/>
          </a:xfrm>
          <a:prstGeom prst="rect">
            <a:avLst/>
          </a:prstGeom>
          <a:noFill/>
          <a:ln w="25400">
            <a:solidFill>
              <a:srgbClr val="007FAF"/>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555776" y="404664"/>
            <a:ext cx="6050626" cy="1292662"/>
          </a:xfrm>
          <a:prstGeom prst="rect">
            <a:avLst/>
          </a:prstGeom>
          <a:noFill/>
        </p:spPr>
        <p:txBody>
          <a:bodyPr wrap="square" rtlCol="0">
            <a:spAutoFit/>
          </a:bodyPr>
          <a:lstStyle/>
          <a:p>
            <a:r>
              <a:rPr lang="en-GB" sz="2400" dirty="0" smtClean="0">
                <a:solidFill>
                  <a:srgbClr val="007FAF"/>
                </a:solidFill>
                <a:latin typeface="VAG Rounded Std Thin" pitchFamily="34" charset="0"/>
              </a:rPr>
              <a:t>My Child</a:t>
            </a:r>
          </a:p>
          <a:p>
            <a:r>
              <a:rPr lang="en-GB" dirty="0" smtClean="0"/>
              <a:t>Include information about their number of operations, medications etc.</a:t>
            </a:r>
          </a:p>
          <a:p>
            <a:endParaRPr lang="en-GB" dirty="0"/>
          </a:p>
        </p:txBody>
      </p:sp>
    </p:spTree>
    <p:extLst>
      <p:ext uri="{BB962C8B-B14F-4D97-AF65-F5344CB8AC3E}">
        <p14:creationId xmlns:p14="http://schemas.microsoft.com/office/powerpoint/2010/main" val="1730160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8" y="273050"/>
            <a:ext cx="8620125" cy="631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0682" y="570992"/>
            <a:ext cx="6174432" cy="4630824"/>
          </a:xfrm>
          <a:prstGeom prst="rect">
            <a:avLst/>
          </a:prstGeom>
        </p:spPr>
      </p:pic>
      <p:sp>
        <p:nvSpPr>
          <p:cNvPr id="5" name="TextBox 4"/>
          <p:cNvSpPr txBox="1"/>
          <p:nvPr/>
        </p:nvSpPr>
        <p:spPr>
          <a:xfrm>
            <a:off x="1835696" y="5742723"/>
            <a:ext cx="5544616" cy="523220"/>
          </a:xfrm>
          <a:prstGeom prst="rect">
            <a:avLst/>
          </a:prstGeom>
          <a:noFill/>
        </p:spPr>
        <p:txBody>
          <a:bodyPr wrap="square" rtlCol="0">
            <a:spAutoFit/>
          </a:bodyPr>
          <a:lstStyle/>
          <a:p>
            <a:pPr algn="ctr"/>
            <a:r>
              <a:rPr lang="en-GB" sz="2800" dirty="0" smtClean="0">
                <a:solidFill>
                  <a:srgbClr val="0070C0"/>
                </a:solidFill>
                <a:latin typeface="VAG Rounded Std Thin" pitchFamily="34" charset="0"/>
              </a:rPr>
              <a:t>School life is all about BALANCE</a:t>
            </a:r>
            <a:endParaRPr lang="en-GB" sz="2800" dirty="0">
              <a:solidFill>
                <a:srgbClr val="0070C0"/>
              </a:solidFill>
              <a:latin typeface="VAG Rounded Std Thin" pitchFamily="34" charset="0"/>
            </a:endParaRPr>
          </a:p>
        </p:txBody>
      </p:sp>
    </p:spTree>
    <p:extLst>
      <p:ext uri="{BB962C8B-B14F-4D97-AF65-F5344CB8AC3E}">
        <p14:creationId xmlns:p14="http://schemas.microsoft.com/office/powerpoint/2010/main" val="1755084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8" y="273050"/>
            <a:ext cx="8620125" cy="631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95536" y="385500"/>
            <a:ext cx="7232487" cy="523220"/>
          </a:xfrm>
          <a:prstGeom prst="rect">
            <a:avLst/>
          </a:prstGeom>
          <a:noFill/>
        </p:spPr>
        <p:txBody>
          <a:bodyPr wrap="square" rtlCol="0">
            <a:spAutoFit/>
          </a:bodyPr>
          <a:lstStyle/>
          <a:p>
            <a:r>
              <a:rPr lang="en-GB" sz="2800" dirty="0" smtClean="0">
                <a:solidFill>
                  <a:srgbClr val="007FAF"/>
                </a:solidFill>
                <a:latin typeface="VAG Rounded Std Thin" pitchFamily="34" charset="0"/>
              </a:rPr>
              <a:t>Half a Heart…Half the Energy</a:t>
            </a:r>
            <a:endParaRPr lang="en-GB" sz="2800" dirty="0">
              <a:solidFill>
                <a:srgbClr val="007FAF"/>
              </a:solidFill>
              <a:latin typeface="VAG Rounded Std Thin" pitchFamily="34" charset="0"/>
            </a:endParaRPr>
          </a:p>
        </p:txBody>
      </p:sp>
      <p:sp>
        <p:nvSpPr>
          <p:cNvPr id="10" name="TextBox 9"/>
          <p:cNvSpPr txBox="1"/>
          <p:nvPr/>
        </p:nvSpPr>
        <p:spPr>
          <a:xfrm>
            <a:off x="539552" y="1124744"/>
            <a:ext cx="3842530" cy="646331"/>
          </a:xfrm>
          <a:prstGeom prst="rect">
            <a:avLst/>
          </a:prstGeom>
          <a:noFill/>
        </p:spPr>
        <p:txBody>
          <a:bodyPr wrap="square" rtlCol="0">
            <a:spAutoFit/>
          </a:bodyPr>
          <a:lstStyle/>
          <a:p>
            <a:r>
              <a:rPr lang="en-GB" dirty="0" smtClean="0">
                <a:latin typeface="VAG Rounded Std Light" pitchFamily="34" charset="0"/>
              </a:rPr>
              <a:t>Children with a </a:t>
            </a:r>
            <a:r>
              <a:rPr lang="en-GB" b="1" dirty="0" smtClean="0">
                <a:latin typeface="VAG Rounded Std Light" pitchFamily="34" charset="0"/>
              </a:rPr>
              <a:t>normal </a:t>
            </a:r>
            <a:r>
              <a:rPr lang="en-GB" b="1" dirty="0">
                <a:latin typeface="VAG Rounded Std Light" pitchFamily="34" charset="0"/>
              </a:rPr>
              <a:t>h</a:t>
            </a:r>
            <a:r>
              <a:rPr lang="en-GB" b="1" dirty="0" smtClean="0">
                <a:latin typeface="VAG Rounded Std Light" pitchFamily="34" charset="0"/>
              </a:rPr>
              <a:t>eart </a:t>
            </a:r>
            <a:r>
              <a:rPr lang="en-GB" dirty="0" smtClean="0">
                <a:latin typeface="VAG Rounded Std Light" pitchFamily="34" charset="0"/>
              </a:rPr>
              <a:t>have 20 </a:t>
            </a:r>
            <a:r>
              <a:rPr lang="en-GB" dirty="0" err="1" smtClean="0">
                <a:latin typeface="VAG Rounded Std Light" pitchFamily="34" charset="0"/>
              </a:rPr>
              <a:t>spoonfuls</a:t>
            </a:r>
            <a:r>
              <a:rPr lang="en-GB" dirty="0" smtClean="0">
                <a:latin typeface="VAG Rounded Std Light" pitchFamily="34" charset="0"/>
              </a:rPr>
              <a:t> of energy to use each day</a:t>
            </a:r>
            <a:r>
              <a:rPr lang="en-GB" dirty="0" smtClean="0"/>
              <a:t>.</a:t>
            </a:r>
            <a:endParaRPr lang="en-GB" dirty="0"/>
          </a:p>
        </p:txBody>
      </p:sp>
      <p:sp>
        <p:nvSpPr>
          <p:cNvPr id="11" name="TextBox 10"/>
          <p:cNvSpPr txBox="1"/>
          <p:nvPr/>
        </p:nvSpPr>
        <p:spPr>
          <a:xfrm>
            <a:off x="5434141" y="1124744"/>
            <a:ext cx="2954283" cy="646331"/>
          </a:xfrm>
          <a:prstGeom prst="rect">
            <a:avLst/>
          </a:prstGeom>
          <a:noFill/>
        </p:spPr>
        <p:txBody>
          <a:bodyPr wrap="square" rtlCol="0">
            <a:spAutoFit/>
          </a:bodyPr>
          <a:lstStyle/>
          <a:p>
            <a:r>
              <a:rPr lang="en-GB" dirty="0" smtClean="0">
                <a:latin typeface="VAG Rounded Std Light" pitchFamily="34" charset="0"/>
              </a:rPr>
              <a:t>Children with </a:t>
            </a:r>
            <a:r>
              <a:rPr lang="en-GB" b="1" dirty="0" smtClean="0">
                <a:latin typeface="VAG Rounded Std Light" pitchFamily="34" charset="0"/>
              </a:rPr>
              <a:t>half a heart </a:t>
            </a:r>
            <a:r>
              <a:rPr lang="en-GB" dirty="0" smtClean="0">
                <a:latin typeface="VAG Rounded Std Light" pitchFamily="34" charset="0"/>
              </a:rPr>
              <a:t>just have 10.</a:t>
            </a:r>
            <a:endParaRPr lang="en-GB" dirty="0">
              <a:latin typeface="VAG Rounded Std Light" pitchFamily="34" charset="0"/>
            </a:endParaRPr>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40516" y="3719712"/>
            <a:ext cx="4419600" cy="107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8404" y="2048075"/>
            <a:ext cx="10795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804" y="2048074"/>
            <a:ext cx="10795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9662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7" y="251474"/>
            <a:ext cx="8620125" cy="631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865056" y="3406630"/>
            <a:ext cx="3033699" cy="923330"/>
          </a:xfrm>
          <a:prstGeom prst="rect">
            <a:avLst/>
          </a:prstGeom>
          <a:noFill/>
        </p:spPr>
        <p:txBody>
          <a:bodyPr wrap="square" rtlCol="0">
            <a:spAutoFit/>
          </a:bodyPr>
          <a:lstStyle/>
          <a:p>
            <a:pPr marL="285750" indent="-285750">
              <a:buFont typeface="Arial" panose="020B0604020202020204" pitchFamily="34" charset="0"/>
              <a:buChar char="•"/>
            </a:pPr>
            <a:r>
              <a:rPr lang="en-GB" dirty="0" smtClean="0">
                <a:latin typeface="HelveticaNeueLT Std" pitchFamily="34" charset="0"/>
              </a:rPr>
              <a:t>Lack of </a:t>
            </a:r>
            <a:r>
              <a:rPr lang="en-GB" dirty="0" smtClean="0">
                <a:latin typeface="HelveticaNeueLT Std" pitchFamily="34" charset="0"/>
              </a:rPr>
              <a:t>energy.</a:t>
            </a:r>
            <a:endParaRPr lang="en-GB" dirty="0" smtClean="0">
              <a:latin typeface="HelveticaNeueLT Std" pitchFamily="34" charset="0"/>
            </a:endParaRPr>
          </a:p>
          <a:p>
            <a:pPr marL="285750" indent="-285750">
              <a:buFont typeface="Arial" panose="020B0604020202020204" pitchFamily="34" charset="0"/>
              <a:buChar char="•"/>
            </a:pPr>
            <a:r>
              <a:rPr lang="en-GB" dirty="0" smtClean="0">
                <a:latin typeface="HelveticaNeueLT Std" pitchFamily="34" charset="0"/>
              </a:rPr>
              <a:t>Lack of </a:t>
            </a:r>
            <a:r>
              <a:rPr lang="en-GB" dirty="0" smtClean="0">
                <a:latin typeface="HelveticaNeueLT Std" pitchFamily="34" charset="0"/>
              </a:rPr>
              <a:t>sleep.</a:t>
            </a:r>
            <a:endParaRPr lang="en-GB" dirty="0" smtClean="0">
              <a:latin typeface="HelveticaNeueLT Std" pitchFamily="34" charset="0"/>
            </a:endParaRPr>
          </a:p>
          <a:p>
            <a:pPr marL="285750" indent="-285750">
              <a:buFont typeface="Arial" panose="020B0604020202020204" pitchFamily="34" charset="0"/>
              <a:buChar char="•"/>
            </a:pPr>
            <a:r>
              <a:rPr lang="en-GB" dirty="0" smtClean="0">
                <a:latin typeface="HelveticaNeueLT Std" pitchFamily="34" charset="0"/>
              </a:rPr>
              <a:t>An </a:t>
            </a:r>
            <a:r>
              <a:rPr lang="en-GB" dirty="0" smtClean="0">
                <a:latin typeface="HelveticaNeueLT Std" pitchFamily="34" charset="0"/>
              </a:rPr>
              <a:t>educational problem.</a:t>
            </a:r>
            <a:endParaRPr lang="en-GB" dirty="0">
              <a:latin typeface="HelveticaNeueLT Std" pitchFamily="34" charset="0"/>
            </a:endParaRPr>
          </a:p>
        </p:txBody>
      </p:sp>
      <p:sp>
        <p:nvSpPr>
          <p:cNvPr id="7" name="TextBox 6"/>
          <p:cNvSpPr txBox="1"/>
          <p:nvPr/>
        </p:nvSpPr>
        <p:spPr>
          <a:xfrm>
            <a:off x="4865056" y="4365104"/>
            <a:ext cx="3204357" cy="1831271"/>
          </a:xfrm>
          <a:prstGeom prst="rect">
            <a:avLst/>
          </a:prstGeom>
          <a:noFill/>
        </p:spPr>
        <p:txBody>
          <a:bodyPr wrap="square" rtlCol="0">
            <a:spAutoFit/>
          </a:bodyPr>
          <a:lstStyle/>
          <a:p>
            <a:pPr>
              <a:spcAft>
                <a:spcPts val="600"/>
              </a:spcAft>
            </a:pPr>
            <a:r>
              <a:rPr lang="en-GB" dirty="0" smtClean="0">
                <a:solidFill>
                  <a:srgbClr val="007FAF"/>
                </a:solidFill>
                <a:latin typeface="HelveticaNeueLT Std" pitchFamily="34" charset="0"/>
              </a:rPr>
              <a:t>Problem areas:</a:t>
            </a:r>
          </a:p>
          <a:p>
            <a:pPr marL="285750" indent="-285750">
              <a:buFont typeface="Arial" panose="020B0604020202020204" pitchFamily="34" charset="0"/>
              <a:buChar char="•"/>
            </a:pPr>
            <a:r>
              <a:rPr lang="en-GB" dirty="0" smtClean="0">
                <a:latin typeface="HelveticaNeueLT Std" pitchFamily="34" charset="0"/>
              </a:rPr>
              <a:t>After a physical </a:t>
            </a:r>
            <a:r>
              <a:rPr lang="en-GB" dirty="0" smtClean="0">
                <a:latin typeface="HelveticaNeueLT Std" pitchFamily="34" charset="0"/>
              </a:rPr>
              <a:t>lesson.</a:t>
            </a:r>
            <a:endParaRPr lang="en-GB" dirty="0" smtClean="0">
              <a:latin typeface="HelveticaNeueLT Std" pitchFamily="34" charset="0"/>
            </a:endParaRPr>
          </a:p>
          <a:p>
            <a:pPr marL="285750" indent="-285750">
              <a:buFont typeface="Arial" panose="020B0604020202020204" pitchFamily="34" charset="0"/>
              <a:buChar char="•"/>
            </a:pPr>
            <a:r>
              <a:rPr lang="en-GB" dirty="0" smtClean="0">
                <a:latin typeface="HelveticaNeueLT Std" pitchFamily="34" charset="0"/>
              </a:rPr>
              <a:t>Before </a:t>
            </a:r>
            <a:r>
              <a:rPr lang="en-GB" dirty="0" smtClean="0">
                <a:latin typeface="HelveticaNeueLT Std" pitchFamily="34" charset="0"/>
              </a:rPr>
              <a:t>food.</a:t>
            </a:r>
            <a:endParaRPr lang="en-GB" dirty="0" smtClean="0">
              <a:latin typeface="HelveticaNeueLT Std" pitchFamily="34" charset="0"/>
            </a:endParaRPr>
          </a:p>
          <a:p>
            <a:pPr marL="285750" indent="-285750">
              <a:buFont typeface="Arial" panose="020B0604020202020204" pitchFamily="34" charset="0"/>
              <a:buChar char="•"/>
            </a:pPr>
            <a:r>
              <a:rPr lang="en-GB" dirty="0" smtClean="0">
                <a:latin typeface="HelveticaNeueLT Std" pitchFamily="34" charset="0"/>
              </a:rPr>
              <a:t>End of the </a:t>
            </a:r>
            <a:r>
              <a:rPr lang="en-GB" dirty="0" smtClean="0">
                <a:latin typeface="HelveticaNeueLT Std" pitchFamily="34" charset="0"/>
              </a:rPr>
              <a:t>day.</a:t>
            </a:r>
            <a:endParaRPr lang="en-GB" dirty="0" smtClean="0">
              <a:latin typeface="HelveticaNeueLT Std" pitchFamily="34" charset="0"/>
            </a:endParaRPr>
          </a:p>
          <a:p>
            <a:pPr marL="285750" indent="-285750">
              <a:buFont typeface="Arial" panose="020B0604020202020204" pitchFamily="34" charset="0"/>
              <a:buChar char="•"/>
            </a:pPr>
            <a:r>
              <a:rPr lang="en-GB" dirty="0" smtClean="0">
                <a:latin typeface="HelveticaNeueLT Std" pitchFamily="34" charset="0"/>
              </a:rPr>
              <a:t>End of the </a:t>
            </a:r>
            <a:r>
              <a:rPr lang="en-GB" dirty="0" smtClean="0">
                <a:latin typeface="HelveticaNeueLT Std" pitchFamily="34" charset="0"/>
              </a:rPr>
              <a:t>week.</a:t>
            </a:r>
            <a:endParaRPr lang="en-GB" dirty="0" smtClean="0">
              <a:latin typeface="HelveticaNeueLT Std" pitchFamily="34" charset="0"/>
            </a:endParaRPr>
          </a:p>
          <a:p>
            <a:pPr marL="285750" indent="-285750">
              <a:buFont typeface="Arial" panose="020B0604020202020204" pitchFamily="34" charset="0"/>
              <a:buChar char="•"/>
            </a:pPr>
            <a:r>
              <a:rPr lang="en-GB" dirty="0" smtClean="0">
                <a:latin typeface="HelveticaNeueLT Std" pitchFamily="34" charset="0"/>
              </a:rPr>
              <a:t>Homework.</a:t>
            </a:r>
            <a:endParaRPr lang="en-GB" dirty="0">
              <a:latin typeface="HelveticaNeueLT Std" pitchFamily="34" charset="0"/>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832" y="1210951"/>
            <a:ext cx="3553594" cy="2002025"/>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6" y="1207732"/>
            <a:ext cx="2673659" cy="2005244"/>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832" y="3724233"/>
            <a:ext cx="3553594" cy="2369063"/>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13" name="TextBox 12"/>
          <p:cNvSpPr txBox="1"/>
          <p:nvPr/>
        </p:nvSpPr>
        <p:spPr>
          <a:xfrm>
            <a:off x="323528" y="332656"/>
            <a:ext cx="4976272" cy="523220"/>
          </a:xfrm>
          <a:prstGeom prst="rect">
            <a:avLst/>
          </a:prstGeom>
          <a:noFill/>
        </p:spPr>
        <p:txBody>
          <a:bodyPr wrap="square" rtlCol="0">
            <a:spAutoFit/>
          </a:bodyPr>
          <a:lstStyle/>
          <a:p>
            <a:r>
              <a:rPr lang="en-GB" sz="2800" dirty="0" smtClean="0">
                <a:solidFill>
                  <a:srgbClr val="007FAF"/>
                </a:solidFill>
                <a:latin typeface="VAG Rounded Std Thin" pitchFamily="34" charset="0"/>
              </a:rPr>
              <a:t>Concentration</a:t>
            </a:r>
            <a:endParaRPr lang="en-GB" sz="2800" dirty="0">
              <a:solidFill>
                <a:srgbClr val="007FAF"/>
              </a:solidFill>
              <a:latin typeface="VAG Rounded Std Thin" pitchFamily="34" charset="0"/>
            </a:endParaRPr>
          </a:p>
        </p:txBody>
      </p:sp>
    </p:spTree>
    <p:extLst>
      <p:ext uri="{BB962C8B-B14F-4D97-AF65-F5344CB8AC3E}">
        <p14:creationId xmlns:p14="http://schemas.microsoft.com/office/powerpoint/2010/main" val="20077455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1513</TotalTime>
  <Words>1274</Words>
  <Application>Microsoft Office PowerPoint</Application>
  <PresentationFormat>On-screen Show (4:3)</PresentationFormat>
  <Paragraphs>112</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BCA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Suzie Hutchinson</dc:creator>
  <cp:lastModifiedBy>Harjot Kaur</cp:lastModifiedBy>
  <cp:revision>56</cp:revision>
  <cp:lastPrinted>2018-08-07T10:01:33Z</cp:lastPrinted>
  <dcterms:created xsi:type="dcterms:W3CDTF">2018-04-27T13:56:12Z</dcterms:created>
  <dcterms:modified xsi:type="dcterms:W3CDTF">2018-08-20T14:00:23Z</dcterms:modified>
</cp:coreProperties>
</file>