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6" r:id="rId3"/>
    <p:sldId id="267" r:id="rId4"/>
    <p:sldId id="263" r:id="rId5"/>
    <p:sldId id="257" r:id="rId6"/>
    <p:sldId id="269" r:id="rId7"/>
    <p:sldId id="258" r:id="rId8"/>
    <p:sldId id="268" r:id="rId9"/>
    <p:sldId id="259" r:id="rId10"/>
    <p:sldId id="260" r:id="rId11"/>
    <p:sldId id="270" r:id="rId12"/>
    <p:sldId id="261" r:id="rId13"/>
    <p:sldId id="262" r:id="rId14"/>
  </p:sldIdLst>
  <p:sldSz cx="9144000" cy="6858000" type="screen4x3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68" autoAdjust="0"/>
  </p:normalViewPr>
  <p:slideViewPr>
    <p:cSldViewPr>
      <p:cViewPr>
        <p:scale>
          <a:sx n="60" d="100"/>
          <a:sy n="60" d="100"/>
        </p:scale>
        <p:origin x="-1434" y="-810"/>
      </p:cViewPr>
      <p:guideLst>
        <p:guide orient="horz" pos="2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436F8-BC3D-45A2-900F-CA827944C479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49469-6F7E-48E3-B1A9-5635D3508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65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THIS IS ENTIRELY UP TO YOU WHETHER</a:t>
            </a:r>
            <a:r>
              <a:rPr lang="en-GB" baseline="0" dirty="0" smtClean="0"/>
              <a:t> YOU FEATURE THIS SLIDE – DELETE IF YOU WISH! 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Keep this relatively short and stick to</a:t>
            </a:r>
            <a:r>
              <a:rPr lang="en-GB" baseline="0" dirty="0" smtClean="0"/>
              <a:t> the basics. When did you find out? What difference has it made to your lives? 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Explain your feelings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Add your</a:t>
            </a:r>
            <a:r>
              <a:rPr lang="en-GB" baseline="0" dirty="0" smtClean="0"/>
              <a:t> own photo and bullet point if you wish 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49469-6F7E-48E3-B1A9-5635D3508DF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382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005973-1A9E-4361-AB48-98204D9F95C7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Don’t spend too long on this</a:t>
            </a:r>
            <a:r>
              <a:rPr lang="en-US" altLang="en-US" baseline="0" dirty="0" smtClean="0"/>
              <a:t> and don’t </a:t>
            </a:r>
            <a:r>
              <a:rPr lang="en-US" altLang="en-US" dirty="0" smtClean="0"/>
              <a:t>worry if you can’t explain all the differences, it’s more</a:t>
            </a:r>
            <a:r>
              <a:rPr lang="en-US" altLang="en-US" baseline="0" dirty="0" smtClean="0"/>
              <a:t> just to show that there are differences between a Single Ventricle Heart and a “normal” heart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If you can ask about</a:t>
            </a:r>
            <a:r>
              <a:rPr lang="en-GB" baseline="0" dirty="0" smtClean="0"/>
              <a:t>, find and </a:t>
            </a:r>
            <a:r>
              <a:rPr lang="en-GB" dirty="0" smtClean="0"/>
              <a:t>match the school</a:t>
            </a:r>
            <a:r>
              <a:rPr lang="en-GB" baseline="0" dirty="0" smtClean="0"/>
              <a:t> you’re presenting to</a:t>
            </a:r>
            <a:r>
              <a:rPr lang="en-GB" dirty="0" smtClean="0"/>
              <a:t> values</a:t>
            </a:r>
            <a:r>
              <a:rPr lang="en-GB" baseline="0" dirty="0" smtClean="0"/>
              <a:t> to this slide then that’d be preferable and perhaps replace </a:t>
            </a:r>
            <a:r>
              <a:rPr lang="en-GB" baseline="0" smtClean="0"/>
              <a:t>the image with </a:t>
            </a:r>
            <a:r>
              <a:rPr lang="en-GB" baseline="0" dirty="0" smtClean="0"/>
              <a:t>your school logo or emblem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If you want to remove this slide, that’s fine, but does link to the school well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49469-6F7E-48E3-B1A9-5635D3508DF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2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Explain briefly how you felt before</a:t>
            </a:r>
            <a:r>
              <a:rPr lang="en-GB" baseline="0" dirty="0" smtClean="0"/>
              <a:t> LHM and how </a:t>
            </a:r>
            <a:r>
              <a:rPr lang="en-GB" dirty="0" smtClean="0"/>
              <a:t>LHM has helped you</a:t>
            </a:r>
            <a:r>
              <a:rPr lang="en-GB" baseline="0" dirty="0" smtClean="0"/>
              <a:t> and your family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49469-6F7E-48E3-B1A9-5635D3508DF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19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Don’t need to go into too much detail,</a:t>
            </a:r>
            <a:r>
              <a:rPr lang="en-GB" baseline="0" dirty="0" smtClean="0"/>
              <a:t> just shows children where any money raised would go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49469-6F7E-48E3-B1A9-5635D3508DF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060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Find out whether there’s a school council and mention</a:t>
            </a:r>
            <a:r>
              <a:rPr lang="en-GB" baseline="0" dirty="0" smtClean="0"/>
              <a:t> this if possible, but try and sell just how much their fundraising will help!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49469-6F7E-48E3-B1A9-5635D3508DF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66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70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73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7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7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88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60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92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60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77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6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81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46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8032"/>
            <a:ext cx="8064896" cy="26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Image result for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2" descr="Image result for worry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160240" cy="14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solation pictu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2160240" cy="153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onfusion pictu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" b="30489"/>
          <a:stretch/>
        </p:blipFill>
        <p:spPr bwMode="auto">
          <a:xfrm>
            <a:off x="813236" y="5013176"/>
            <a:ext cx="2174588" cy="158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3528" y="260648"/>
            <a:ext cx="7689687" cy="1014371"/>
            <a:chOff x="467544" y="260648"/>
            <a:chExt cx="7689687" cy="10143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60648"/>
              <a:ext cx="1140348" cy="10143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91680" y="502588"/>
              <a:ext cx="6465551" cy="76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100"/>
                </a:lnSpc>
              </a:pPr>
              <a:r>
                <a:rPr lang="en-GB" sz="4800" dirty="0" smtClean="0">
                  <a:solidFill>
                    <a:srgbClr val="007FAF"/>
                  </a:solidFill>
                  <a:latin typeface="VAG Rounded Std Thin" pitchFamily="34" charset="0"/>
                </a:rPr>
                <a:t>Little Hearts Matter</a:t>
              </a:r>
              <a:endParaRPr lang="en-GB" sz="4800" dirty="0">
                <a:solidFill>
                  <a:srgbClr val="007FAF"/>
                </a:solidFill>
                <a:latin typeface="VAG Rounded Std Thin" pitchFamily="34" charset="0"/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3275856" y="2204865"/>
            <a:ext cx="505090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800" dirty="0" smtClean="0">
                <a:latin typeface="HelveticaNeueLT Std" pitchFamily="34" charset="0"/>
              </a:rPr>
              <a:t>Fear</a:t>
            </a:r>
            <a:endParaRPr lang="en-GB" sz="2800" dirty="0">
              <a:latin typeface="HelveticaNeueLT Std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75856" y="1336862"/>
            <a:ext cx="5050904" cy="583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800" dirty="0" smtClean="0">
                <a:solidFill>
                  <a:srgbClr val="007FAF"/>
                </a:solidFill>
                <a:latin typeface="VAG Rounded Std Thin" pitchFamily="34" charset="0"/>
              </a:rPr>
              <a:t>Help to reduce: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275856" y="3763191"/>
            <a:ext cx="5050904" cy="627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800" dirty="0" smtClean="0">
                <a:latin typeface="HelveticaNeueLT Std" pitchFamily="34" charset="0"/>
              </a:rPr>
              <a:t>Isolation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303058" y="5459520"/>
            <a:ext cx="5050904" cy="689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800" dirty="0" smtClean="0">
                <a:latin typeface="HelveticaNeueLT Std" pitchFamily="34" charset="0"/>
              </a:rPr>
              <a:t>Lack of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20020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377" y="1781374"/>
            <a:ext cx="150757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Image result for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79" y="1781374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1782586"/>
            <a:ext cx="2016229" cy="153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75768" y="3429000"/>
            <a:ext cx="202402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Phone line</a:t>
            </a:r>
            <a:endParaRPr lang="en-GB" sz="2800" dirty="0" smtClean="0">
              <a:latin typeface="HelveticaNeueLT Std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140348" cy="10143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63876" y="502588"/>
            <a:ext cx="750061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Little Hearts Matter provide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228184" y="3429000"/>
            <a:ext cx="202402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Information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131840" y="6093296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Friendships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203848" y="3429000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Social media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67544" y="6093296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Events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156176" y="6093296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Website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6" y="4077072"/>
            <a:ext cx="1445290" cy="19265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1" y="4122477"/>
            <a:ext cx="2238231" cy="18811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53" y="4149079"/>
            <a:ext cx="1535607" cy="187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93168"/>
            <a:ext cx="3059832" cy="2039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270036"/>
            <a:ext cx="3059832" cy="2039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Fundraising for Little Hearts Matter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9512" y="1744217"/>
            <a:ext cx="5050904" cy="4853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 dirty="0" smtClean="0">
                <a:latin typeface="HelveticaNeueLT Std" pitchFamily="34" charset="0"/>
              </a:rPr>
              <a:t>LHM </a:t>
            </a:r>
            <a:r>
              <a:rPr lang="en-GB" sz="2400" dirty="0" smtClean="0">
                <a:latin typeface="HelveticaNeueLT Std" pitchFamily="34" charset="0"/>
              </a:rPr>
              <a:t>needs </a:t>
            </a:r>
            <a:r>
              <a:rPr lang="en-GB" sz="2400" dirty="0" smtClean="0">
                <a:latin typeface="HelveticaNeueLT Std" pitchFamily="34" charset="0"/>
              </a:rPr>
              <a:t>money to provide these much needed services.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 dirty="0" smtClean="0">
                <a:latin typeface="HelveticaNeueLT Std" pitchFamily="34" charset="0"/>
              </a:rPr>
              <a:t>It’s up to you what </a:t>
            </a:r>
            <a:r>
              <a:rPr lang="en-GB" sz="2400" smtClean="0">
                <a:latin typeface="HelveticaNeueLT Std" pitchFamily="34" charset="0"/>
              </a:rPr>
              <a:t>you </a:t>
            </a:r>
            <a:r>
              <a:rPr lang="en-GB" sz="2400" smtClean="0">
                <a:latin typeface="HelveticaNeueLT Std" pitchFamily="34" charset="0"/>
              </a:rPr>
              <a:t>can do</a:t>
            </a:r>
            <a:r>
              <a:rPr lang="en-GB" sz="2400" dirty="0" smtClean="0">
                <a:latin typeface="HelveticaNeueLT Std" pitchFamily="34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Dress </a:t>
            </a:r>
            <a:r>
              <a:rPr lang="en-GB" sz="2400" dirty="0" smtClean="0">
                <a:latin typeface="HelveticaNeueLT Std" pitchFamily="34" charset="0"/>
              </a:rPr>
              <a:t>down days/half dress down days.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Christmas/summer fair stall.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Competitions.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Sponsored challenges (runs, walks, silences</a:t>
            </a:r>
            <a:r>
              <a:rPr lang="en-GB" sz="2400" dirty="0" smtClean="0">
                <a:latin typeface="HelveticaNeueLT Std" pitchFamily="34" charset="0"/>
              </a:rPr>
              <a:t>).</a:t>
            </a:r>
            <a:endParaRPr lang="en-GB" sz="2400" dirty="0" smtClean="0">
              <a:latin typeface="HelveticaNeue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9"/>
          <a:stretch/>
        </p:blipFill>
        <p:spPr>
          <a:xfrm>
            <a:off x="971600" y="513105"/>
            <a:ext cx="7128792" cy="4212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013176"/>
            <a:ext cx="4680520" cy="15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0084" y="1102672"/>
            <a:ext cx="818637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/>
            <a:r>
              <a:rPr lang="en-GB" sz="2400" dirty="0" smtClean="0">
                <a:latin typeface="VAG Rounded Std Light" pitchFamily="34" charset="0"/>
              </a:rPr>
              <a:t>Q1. What is the main purpose of the heart?</a:t>
            </a:r>
          </a:p>
          <a:p>
            <a:pPr marL="72000">
              <a:spcAft>
                <a:spcPts val="1200"/>
              </a:spcAft>
            </a:pPr>
            <a:r>
              <a:rPr lang="en-GB" sz="2400" b="1" dirty="0" smtClean="0">
                <a:latin typeface="VAG Rounded Std Light" pitchFamily="34" charset="0"/>
              </a:rPr>
              <a:t>A1. To pump blood </a:t>
            </a:r>
            <a:r>
              <a:rPr lang="en-GB" sz="2400" b="1" dirty="0" smtClean="0">
                <a:latin typeface="VAG Rounded Std Light" pitchFamily="34" charset="0"/>
              </a:rPr>
              <a:t>around </a:t>
            </a:r>
            <a:r>
              <a:rPr lang="en-GB" sz="2400" b="1" dirty="0" smtClean="0">
                <a:latin typeface="VAG Rounded Std Light" pitchFamily="34" charset="0"/>
              </a:rPr>
              <a:t>your body</a:t>
            </a:r>
          </a:p>
          <a:p>
            <a:pPr marL="72000"/>
            <a:r>
              <a:rPr lang="en-GB" sz="2400" dirty="0" smtClean="0">
                <a:latin typeface="VAG Rounded Std Light" pitchFamily="34" charset="0"/>
              </a:rPr>
              <a:t>Q2. Does your heart have </a:t>
            </a:r>
            <a:r>
              <a:rPr lang="en-GB" sz="2400" b="1" dirty="0" smtClean="0">
                <a:latin typeface="VAG Rounded Std Light" pitchFamily="34" charset="0"/>
              </a:rPr>
              <a:t>3,4</a:t>
            </a:r>
            <a:r>
              <a:rPr lang="en-GB" sz="2400" dirty="0" smtClean="0">
                <a:latin typeface="VAG Rounded Std Light" pitchFamily="34" charset="0"/>
              </a:rPr>
              <a:t> </a:t>
            </a:r>
            <a:r>
              <a:rPr lang="en-GB" sz="2400" b="1" dirty="0" smtClean="0">
                <a:latin typeface="VAG Rounded Std Light" pitchFamily="34" charset="0"/>
              </a:rPr>
              <a:t>or</a:t>
            </a:r>
            <a:r>
              <a:rPr lang="en-GB" sz="2400" dirty="0" smtClean="0">
                <a:latin typeface="VAG Rounded Std Light" pitchFamily="34" charset="0"/>
              </a:rPr>
              <a:t> </a:t>
            </a:r>
            <a:r>
              <a:rPr lang="en-GB" sz="2400" b="1" dirty="0" smtClean="0">
                <a:latin typeface="VAG Rounded Std Light" pitchFamily="34" charset="0"/>
              </a:rPr>
              <a:t>5</a:t>
            </a:r>
            <a:r>
              <a:rPr lang="en-GB" sz="2400" dirty="0" smtClean="0">
                <a:latin typeface="VAG Rounded Std Light" pitchFamily="34" charset="0"/>
              </a:rPr>
              <a:t> chambers? </a:t>
            </a:r>
          </a:p>
          <a:p>
            <a:pPr marL="72000">
              <a:spcAft>
                <a:spcPts val="1200"/>
              </a:spcAft>
            </a:pPr>
            <a:r>
              <a:rPr lang="en-GB" sz="2400" b="1" dirty="0" smtClean="0">
                <a:latin typeface="VAG Rounded Std Light" pitchFamily="34" charset="0"/>
              </a:rPr>
              <a:t>A2. Four</a:t>
            </a:r>
          </a:p>
          <a:p>
            <a:pPr marL="72000"/>
            <a:r>
              <a:rPr lang="en-GB" sz="2400" dirty="0" smtClean="0">
                <a:latin typeface="VAG Rounded Std Light" pitchFamily="34" charset="0"/>
              </a:rPr>
              <a:t>Q3. Does the average adult heart beat around </a:t>
            </a:r>
            <a:r>
              <a:rPr lang="en-GB" sz="2400" b="1" dirty="0" smtClean="0">
                <a:latin typeface="VAG Rounded Std Light" pitchFamily="34" charset="0"/>
              </a:rPr>
              <a:t>50,000, 75,000 or 100,000 </a:t>
            </a:r>
            <a:r>
              <a:rPr lang="en-GB" sz="2400" dirty="0" smtClean="0">
                <a:latin typeface="VAG Rounded Std Light" pitchFamily="34" charset="0"/>
              </a:rPr>
              <a:t>times a day? </a:t>
            </a:r>
          </a:p>
          <a:p>
            <a:pPr marL="72000"/>
            <a:r>
              <a:rPr lang="en-GB" sz="2400" b="1" dirty="0" smtClean="0">
                <a:latin typeface="VAG Rounded Std Light" pitchFamily="34" charset="0"/>
              </a:rPr>
              <a:t>A3. 100,000 times</a:t>
            </a:r>
          </a:p>
          <a:p>
            <a:endParaRPr lang="en-GB" b="1" dirty="0">
              <a:latin typeface="VAG Rounded Std Light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293096"/>
            <a:ext cx="3490713" cy="232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83" y="4293096"/>
            <a:ext cx="3401733" cy="232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116632"/>
            <a:ext cx="8280920" cy="76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Heart quiz!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5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4608512" cy="3456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116632"/>
            <a:ext cx="8280920" cy="76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[CHILD’S NAME]’s story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994" y="2149556"/>
            <a:ext cx="2217870" cy="27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8204" y="2149556"/>
            <a:ext cx="2219541" cy="27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541560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FAF"/>
                </a:solidFill>
                <a:latin typeface="VAG Rounded Std Light" pitchFamily="34" charset="0"/>
              </a:rPr>
              <a:t>The Normal Heart</a:t>
            </a:r>
            <a:endParaRPr lang="en-GB" sz="2400" dirty="0">
              <a:solidFill>
                <a:srgbClr val="007FAF"/>
              </a:solidFill>
              <a:latin typeface="VAG Rounded Std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5406315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FAF"/>
                </a:solidFill>
                <a:latin typeface="VAG Rounded Std Light" pitchFamily="34" charset="0"/>
              </a:rPr>
              <a:t>Hypoplastic Left Heart Syndrome</a:t>
            </a:r>
            <a:endParaRPr lang="en-GB" sz="2400" dirty="0">
              <a:solidFill>
                <a:srgbClr val="007FAF"/>
              </a:solidFill>
              <a:latin typeface="VAG Rounded Std Ligh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Can you play ‘spot the difference’?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5373216"/>
            <a:ext cx="8229600" cy="10801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2000" dirty="0" smtClean="0">
                <a:latin typeface="HelveticaNeueLT Std" pitchFamily="34" charset="0"/>
              </a:rPr>
              <a:t>Young people </a:t>
            </a:r>
            <a:r>
              <a:rPr lang="en-GB" altLang="en-US" sz="2000" dirty="0">
                <a:latin typeface="HelveticaNeueLT Std" pitchFamily="34" charset="0"/>
              </a:rPr>
              <a:t>like </a:t>
            </a:r>
            <a:r>
              <a:rPr lang="en-GB" altLang="en-US" sz="2000" dirty="0" smtClean="0">
                <a:latin typeface="HelveticaNeueLT Std" pitchFamily="34" charset="0"/>
              </a:rPr>
              <a:t>(NAME) have </a:t>
            </a:r>
            <a:r>
              <a:rPr lang="en-GB" altLang="en-US" sz="2000" dirty="0">
                <a:latin typeface="HelveticaNeueLT Std" pitchFamily="34" charset="0"/>
              </a:rPr>
              <a:t>to have their first operation in the first few days of their </a:t>
            </a:r>
            <a:r>
              <a:rPr lang="en-GB" altLang="en-US" sz="2000" dirty="0" smtClean="0">
                <a:latin typeface="HelveticaNeueLT Std" pitchFamily="34" charset="0"/>
              </a:rPr>
              <a:t>life.</a:t>
            </a:r>
          </a:p>
          <a:p>
            <a:r>
              <a:rPr lang="en-GB" altLang="en-US" sz="2000" dirty="0">
                <a:latin typeface="HelveticaNeueLT Std" pitchFamily="34" charset="0"/>
              </a:rPr>
              <a:t>Then they need another operation when they are 6 months old</a:t>
            </a:r>
            <a:r>
              <a:rPr lang="en-GB" altLang="en-US" sz="2000" dirty="0" smtClean="0">
                <a:latin typeface="HelveticaNeueLT Std" pitchFamily="34" charset="0"/>
              </a:rPr>
              <a:t>.</a:t>
            </a:r>
            <a:endParaRPr lang="en-GB" altLang="en-US" sz="2000" dirty="0">
              <a:latin typeface="HelveticaNeueLT St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3" y="1673805"/>
            <a:ext cx="6192688" cy="34833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What happens when a baby with half a heart is born?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01208"/>
            <a:ext cx="9144000" cy="108012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en-US" sz="2000" dirty="0" smtClean="0">
                <a:latin typeface="HelveticaNeueLT Std" pitchFamily="34" charset="0"/>
              </a:rPr>
              <a:t>Between the ages of 3 and 6 there’s yet another operation.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2000" dirty="0" smtClean="0">
                <a:latin typeface="HelveticaNeueLT Std" pitchFamily="34" charset="0"/>
              </a:rPr>
              <a:t>This is called the Fontan </a:t>
            </a:r>
            <a:r>
              <a:rPr lang="en-GB" altLang="en-US" sz="2000" dirty="0">
                <a:latin typeface="HelveticaNeueLT Std" pitchFamily="34" charset="0"/>
              </a:rPr>
              <a:t>o</a:t>
            </a:r>
            <a:r>
              <a:rPr lang="en-GB" altLang="en-US" sz="2000" dirty="0" smtClean="0">
                <a:latin typeface="HelveticaNeueLT Std" pitchFamily="34" charset="0"/>
              </a:rPr>
              <a:t>peration.</a:t>
            </a:r>
          </a:p>
          <a:p>
            <a:r>
              <a:rPr lang="en-GB" altLang="en-US" sz="2000" dirty="0" smtClean="0">
                <a:latin typeface="HelveticaNeueLT Std" pitchFamily="34" charset="0"/>
              </a:rPr>
              <a:t>It’s a serious operation, but it does help the young person cope better with the condition. </a:t>
            </a:r>
            <a:endParaRPr lang="en-GB" altLang="en-US" sz="2000" dirty="0">
              <a:latin typeface="HelveticaNeueLT St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78147"/>
            <a:ext cx="257175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78147"/>
            <a:ext cx="2577170" cy="34362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What happens when the child gets older?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3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44217"/>
            <a:ext cx="5050904" cy="485313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Feel tired a lot of the </a:t>
            </a:r>
            <a:r>
              <a:rPr lang="en-GB" sz="2400" dirty="0" smtClean="0">
                <a:latin typeface="HelveticaNeueLT Std" pitchFamily="34" charset="0"/>
              </a:rPr>
              <a:t>time.</a:t>
            </a:r>
            <a:endParaRPr lang="en-GB" sz="2400" dirty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Always visiting </a:t>
            </a:r>
            <a:r>
              <a:rPr lang="en-GB" sz="2400" dirty="0" smtClean="0">
                <a:latin typeface="HelveticaNeueLT Std" pitchFamily="34" charset="0"/>
              </a:rPr>
              <a:t>hospital.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Lots of time off </a:t>
            </a:r>
            <a:r>
              <a:rPr lang="en-GB" sz="2400" dirty="0" smtClean="0">
                <a:latin typeface="HelveticaNeueLT Std" pitchFamily="34" charset="0"/>
              </a:rPr>
              <a:t>school.</a:t>
            </a:r>
            <a:endParaRPr lang="en-GB" sz="2400" dirty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HelveticaNeueLT Std" pitchFamily="34" charset="0"/>
              </a:rPr>
              <a:t>Worry for </a:t>
            </a:r>
            <a:r>
              <a:rPr lang="en-GB" sz="2400" dirty="0" smtClean="0">
                <a:latin typeface="HelveticaNeueLT Std" pitchFamily="34" charset="0"/>
              </a:rPr>
              <a:t>child, parents, family/ </a:t>
            </a:r>
            <a:r>
              <a:rPr lang="en-GB" sz="2400" dirty="0" smtClean="0">
                <a:latin typeface="HelveticaNeueLT Std" pitchFamily="34" charset="0"/>
              </a:rPr>
              <a:t>friends.</a:t>
            </a:r>
            <a:endParaRPr lang="en-GB" sz="2400" dirty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Can’t eat the same things as everyone </a:t>
            </a:r>
            <a:r>
              <a:rPr lang="en-GB" sz="2400" dirty="0" smtClean="0">
                <a:latin typeface="HelveticaNeueLT Std" pitchFamily="34" charset="0"/>
              </a:rPr>
              <a:t>else.</a:t>
            </a:r>
            <a:endParaRPr lang="en-GB" sz="2400" dirty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HelveticaNeueLT Std" pitchFamily="34" charset="0"/>
              </a:rPr>
              <a:t>Feel </a:t>
            </a:r>
            <a:r>
              <a:rPr lang="en-GB" sz="2400" dirty="0" smtClean="0">
                <a:latin typeface="HelveticaNeueLT Std" pitchFamily="34" charset="0"/>
              </a:rPr>
              <a:t>cold.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Blue lips </a:t>
            </a:r>
            <a:r>
              <a:rPr lang="en-GB" sz="2400" dirty="0" smtClean="0">
                <a:latin typeface="HelveticaNeueLT Std" pitchFamily="34" charset="0"/>
              </a:rPr>
              <a:t>.</a:t>
            </a:r>
            <a:endParaRPr lang="en-GB" sz="2400" dirty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HelveticaNeueLT Std" pitchFamily="34" charset="0"/>
              </a:rPr>
              <a:t>Finds it hard to keep </a:t>
            </a:r>
            <a:r>
              <a:rPr lang="en-GB" sz="2400" dirty="0" smtClean="0">
                <a:latin typeface="HelveticaNeueLT Std" pitchFamily="34" charset="0"/>
              </a:rPr>
              <a:t>up.</a:t>
            </a:r>
            <a:endParaRPr lang="en-GB" sz="2400" dirty="0">
              <a:latin typeface="HelveticaNeueLT St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44" y="1844824"/>
            <a:ext cx="2530626" cy="4557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What does having half a heart mean for the child?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01" y="1916832"/>
            <a:ext cx="2410981" cy="3214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What does it mean for the child at school?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9512" y="1744217"/>
            <a:ext cx="5050904" cy="4853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Low on </a:t>
            </a:r>
            <a:r>
              <a:rPr lang="en-GB" sz="2400" dirty="0" smtClean="0">
                <a:latin typeface="HelveticaNeueLT Std" pitchFamily="34" charset="0"/>
              </a:rPr>
              <a:t>energy.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Hard to </a:t>
            </a:r>
            <a:r>
              <a:rPr lang="en-GB" sz="2400" dirty="0" smtClean="0">
                <a:latin typeface="HelveticaNeueLT Std" pitchFamily="34" charset="0"/>
              </a:rPr>
              <a:t>concentrate.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Miss </a:t>
            </a:r>
            <a:r>
              <a:rPr lang="en-GB" sz="2400" dirty="0" smtClean="0">
                <a:latin typeface="HelveticaNeueLT Std" pitchFamily="34" charset="0"/>
              </a:rPr>
              <a:t>classes.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Miss tests and </a:t>
            </a:r>
            <a:r>
              <a:rPr lang="en-GB" sz="2400" dirty="0" smtClean="0">
                <a:latin typeface="HelveticaNeueLT Std" pitchFamily="34" charset="0"/>
              </a:rPr>
              <a:t>exams.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Can’t do as much physical </a:t>
            </a:r>
            <a:r>
              <a:rPr lang="en-GB" sz="2400" dirty="0" smtClean="0">
                <a:latin typeface="HelveticaNeueLT Std" pitchFamily="34" charset="0"/>
              </a:rPr>
              <a:t>exercise.</a:t>
            </a:r>
            <a:endParaRPr lang="en-GB" sz="2400" dirty="0" smtClean="0">
              <a:latin typeface="HelveticaNeue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4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8232" y="1824106"/>
            <a:ext cx="3362160" cy="401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32856"/>
            <a:ext cx="3394720" cy="3773016"/>
          </a:xfrm>
        </p:spPr>
        <p:txBody>
          <a:bodyPr>
            <a:normAutofit/>
          </a:bodyPr>
          <a:lstStyle/>
          <a:p>
            <a:r>
              <a:rPr lang="en-GB" sz="2600" dirty="0" smtClean="0">
                <a:latin typeface="HelveticaNeueLT Std" pitchFamily="34" charset="0"/>
              </a:rPr>
              <a:t>Respect.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Responsibility.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Tolerance.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Commitment.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Courage.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Appreciation.</a:t>
            </a:r>
            <a:endParaRPr lang="en-GB" sz="2600" dirty="0">
              <a:latin typeface="HelveticaNeueLT Std" pitchFamily="34" charset="0"/>
            </a:endParaRP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116632"/>
            <a:ext cx="8280920" cy="76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What you can do to help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22738" y="871363"/>
            <a:ext cx="8253718" cy="1189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000" dirty="0" smtClean="0">
                <a:latin typeface="HelveticaNeueLT Std" pitchFamily="34" charset="0"/>
              </a:rPr>
              <a:t>Think about what your school values are and show: </a:t>
            </a:r>
            <a:endParaRPr lang="en-GB" dirty="0" smtClean="0">
              <a:latin typeface="HelveticaNeueLT Std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08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1452</TotalTime>
  <Words>569</Words>
  <Application>Microsoft Office PowerPoint</Application>
  <PresentationFormat>On-screen Show (4:3)</PresentationFormat>
  <Paragraphs>76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with half a heart at school</dc:title>
  <dc:creator>Ian Carr</dc:creator>
  <cp:lastModifiedBy>Harjot Kaur</cp:lastModifiedBy>
  <cp:revision>62</cp:revision>
  <cp:lastPrinted>2018-08-08T13:09:39Z</cp:lastPrinted>
  <dcterms:created xsi:type="dcterms:W3CDTF">2018-05-29T15:27:42Z</dcterms:created>
  <dcterms:modified xsi:type="dcterms:W3CDTF">2018-08-20T13:51:15Z</dcterms:modified>
</cp:coreProperties>
</file>